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60" r:id="rId3"/>
    <p:sldId id="362" r:id="rId4"/>
    <p:sldId id="261" r:id="rId5"/>
    <p:sldId id="262" r:id="rId6"/>
    <p:sldId id="371" r:id="rId7"/>
    <p:sldId id="263" r:id="rId8"/>
    <p:sldId id="364" r:id="rId9"/>
    <p:sldId id="366" r:id="rId10"/>
    <p:sldId id="359" r:id="rId11"/>
    <p:sldId id="370" r:id="rId12"/>
    <p:sldId id="354" r:id="rId13"/>
    <p:sldId id="355" r:id="rId14"/>
    <p:sldId id="369" r:id="rId15"/>
    <p:sldId id="358" r:id="rId16"/>
    <p:sldId id="361" r:id="rId17"/>
    <p:sldId id="258" r:id="rId18"/>
    <p:sldId id="259" r:id="rId19"/>
    <p:sldId id="356" r:id="rId20"/>
    <p:sldId id="357" r:id="rId21"/>
    <p:sldId id="367" r:id="rId22"/>
    <p:sldId id="365" r:id="rId23"/>
    <p:sldId id="363" r:id="rId24"/>
    <p:sldId id="3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19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1D16BF-472C-4560-A963-20C0D4C81C1D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7A25F-A98F-4267-B266-9E2C00B4A7E7}">
      <dgm:prSet phldrT="[Text]"/>
      <dgm:spPr/>
      <dgm:t>
        <a:bodyPr/>
        <a:lstStyle/>
        <a:p>
          <a:r>
            <a:rPr lang="en-US" dirty="0"/>
            <a:t>TAM</a:t>
          </a:r>
        </a:p>
      </dgm:t>
    </dgm:pt>
    <dgm:pt modelId="{EA7ADD66-BE0C-49CC-A4DC-14CF11DCD934}" type="parTrans" cxnId="{382D1451-76B3-4046-959E-583AF1ABC00B}">
      <dgm:prSet/>
      <dgm:spPr/>
      <dgm:t>
        <a:bodyPr/>
        <a:lstStyle/>
        <a:p>
          <a:endParaRPr lang="en-US"/>
        </a:p>
      </dgm:t>
    </dgm:pt>
    <dgm:pt modelId="{F20A7932-B418-4B31-843B-CE106A5F67EA}" type="sibTrans" cxnId="{382D1451-76B3-4046-959E-583AF1ABC00B}">
      <dgm:prSet/>
      <dgm:spPr/>
      <dgm:t>
        <a:bodyPr/>
        <a:lstStyle/>
        <a:p>
          <a:endParaRPr lang="en-US"/>
        </a:p>
      </dgm:t>
    </dgm:pt>
    <dgm:pt modelId="{0BD88CD2-DBC4-4667-8114-7CADF364736C}">
      <dgm:prSet phldrT="[Text]"/>
      <dgm:spPr/>
      <dgm:t>
        <a:bodyPr/>
        <a:lstStyle/>
        <a:p>
          <a:r>
            <a:rPr lang="en-US" dirty="0"/>
            <a:t>SAM</a:t>
          </a:r>
        </a:p>
      </dgm:t>
    </dgm:pt>
    <dgm:pt modelId="{301E92E6-17B1-4207-A236-637BDD68FF18}" type="parTrans" cxnId="{7ED77412-C9C1-4221-8B55-F3EDD5A32556}">
      <dgm:prSet/>
      <dgm:spPr/>
      <dgm:t>
        <a:bodyPr/>
        <a:lstStyle/>
        <a:p>
          <a:endParaRPr lang="en-US"/>
        </a:p>
      </dgm:t>
    </dgm:pt>
    <dgm:pt modelId="{4B4D18D5-DF1E-4A81-AAE5-CBA373BBF8C8}" type="sibTrans" cxnId="{7ED77412-C9C1-4221-8B55-F3EDD5A32556}">
      <dgm:prSet/>
      <dgm:spPr/>
      <dgm:t>
        <a:bodyPr/>
        <a:lstStyle/>
        <a:p>
          <a:endParaRPr lang="en-US"/>
        </a:p>
      </dgm:t>
    </dgm:pt>
    <dgm:pt modelId="{BA749EBF-A418-40F3-99FD-A523830014F3}">
      <dgm:prSet phldrT="[Text]"/>
      <dgm:spPr/>
      <dgm:t>
        <a:bodyPr/>
        <a:lstStyle/>
        <a:p>
          <a:r>
            <a:rPr lang="en-US" dirty="0"/>
            <a:t>SOM</a:t>
          </a:r>
        </a:p>
      </dgm:t>
    </dgm:pt>
    <dgm:pt modelId="{B267F01B-1CB8-4CD6-8F98-925DB9168F3E}" type="parTrans" cxnId="{A4909BB5-0036-4060-9FB9-139477252C72}">
      <dgm:prSet/>
      <dgm:spPr/>
      <dgm:t>
        <a:bodyPr/>
        <a:lstStyle/>
        <a:p>
          <a:endParaRPr lang="en-US"/>
        </a:p>
      </dgm:t>
    </dgm:pt>
    <dgm:pt modelId="{5D07B09B-372D-4E7D-AA14-D7DFB6060163}" type="sibTrans" cxnId="{A4909BB5-0036-4060-9FB9-139477252C72}">
      <dgm:prSet/>
      <dgm:spPr/>
      <dgm:t>
        <a:bodyPr/>
        <a:lstStyle/>
        <a:p>
          <a:endParaRPr lang="en-US"/>
        </a:p>
      </dgm:t>
    </dgm:pt>
    <dgm:pt modelId="{B2BF155F-7A92-41C9-B3D2-A62660A1B4DC}">
      <dgm:prSet phldrT="[Text]"/>
      <dgm:spPr/>
      <dgm:t>
        <a:bodyPr/>
        <a:lstStyle/>
        <a:p>
          <a:r>
            <a:rPr lang="en-US" dirty="0"/>
            <a:t>LAM</a:t>
          </a:r>
        </a:p>
        <a:p>
          <a:r>
            <a:rPr lang="en-US" dirty="0"/>
            <a:t> or Current</a:t>
          </a:r>
        </a:p>
      </dgm:t>
    </dgm:pt>
    <dgm:pt modelId="{DFA849B8-08F0-483E-A0AB-15A193466BE1}" type="parTrans" cxnId="{3C9349AD-947B-4241-BD0F-9DF48192CDAD}">
      <dgm:prSet/>
      <dgm:spPr/>
      <dgm:t>
        <a:bodyPr/>
        <a:lstStyle/>
        <a:p>
          <a:endParaRPr lang="en-US"/>
        </a:p>
      </dgm:t>
    </dgm:pt>
    <dgm:pt modelId="{972E85B5-4805-4BDC-BAC0-0B20DA9A943C}" type="sibTrans" cxnId="{3C9349AD-947B-4241-BD0F-9DF48192CDAD}">
      <dgm:prSet/>
      <dgm:spPr/>
      <dgm:t>
        <a:bodyPr/>
        <a:lstStyle/>
        <a:p>
          <a:endParaRPr lang="en-US"/>
        </a:p>
      </dgm:t>
    </dgm:pt>
    <dgm:pt modelId="{CD34A0C8-2D48-452E-A490-463E10FCF462}" type="pres">
      <dgm:prSet presAssocID="{9E1D16BF-472C-4560-A963-20C0D4C81C1D}" presName="Name0" presStyleCnt="0">
        <dgm:presLayoutVars>
          <dgm:chMax val="7"/>
          <dgm:resizeHandles val="exact"/>
        </dgm:presLayoutVars>
      </dgm:prSet>
      <dgm:spPr/>
    </dgm:pt>
    <dgm:pt modelId="{502349F5-26A8-4921-AD4D-911315653DF8}" type="pres">
      <dgm:prSet presAssocID="{9E1D16BF-472C-4560-A963-20C0D4C81C1D}" presName="comp1" presStyleCnt="0"/>
      <dgm:spPr/>
    </dgm:pt>
    <dgm:pt modelId="{FE34C624-C07E-4FAD-A98B-6FD58F14A138}" type="pres">
      <dgm:prSet presAssocID="{9E1D16BF-472C-4560-A963-20C0D4C81C1D}" presName="circle1" presStyleLbl="node1" presStyleIdx="0" presStyleCnt="4" custLinFactNeighborY="-218"/>
      <dgm:spPr/>
    </dgm:pt>
    <dgm:pt modelId="{9D05618F-E032-4CFB-8C78-6D1559598183}" type="pres">
      <dgm:prSet presAssocID="{9E1D16BF-472C-4560-A963-20C0D4C81C1D}" presName="c1text" presStyleLbl="node1" presStyleIdx="0" presStyleCnt="4">
        <dgm:presLayoutVars>
          <dgm:bulletEnabled val="1"/>
        </dgm:presLayoutVars>
      </dgm:prSet>
      <dgm:spPr/>
    </dgm:pt>
    <dgm:pt modelId="{36D721E5-F1F9-4896-A1FE-4E31F7ED242F}" type="pres">
      <dgm:prSet presAssocID="{9E1D16BF-472C-4560-A963-20C0D4C81C1D}" presName="comp2" presStyleCnt="0"/>
      <dgm:spPr/>
    </dgm:pt>
    <dgm:pt modelId="{D2BED380-42E8-4AAD-B9B6-CC4DD6238506}" type="pres">
      <dgm:prSet presAssocID="{9E1D16BF-472C-4560-A963-20C0D4C81C1D}" presName="circle2" presStyleLbl="node1" presStyleIdx="1" presStyleCnt="4" custLinFactNeighborY="-2184"/>
      <dgm:spPr/>
    </dgm:pt>
    <dgm:pt modelId="{705F26E8-4838-446C-8B94-4E6BF0E7BCD3}" type="pres">
      <dgm:prSet presAssocID="{9E1D16BF-472C-4560-A963-20C0D4C81C1D}" presName="c2text" presStyleLbl="node1" presStyleIdx="1" presStyleCnt="4">
        <dgm:presLayoutVars>
          <dgm:bulletEnabled val="1"/>
        </dgm:presLayoutVars>
      </dgm:prSet>
      <dgm:spPr/>
    </dgm:pt>
    <dgm:pt modelId="{131CD0A1-1E4E-499B-9DD8-BB8C3EE1BF16}" type="pres">
      <dgm:prSet presAssocID="{9E1D16BF-472C-4560-A963-20C0D4C81C1D}" presName="comp3" presStyleCnt="0"/>
      <dgm:spPr/>
    </dgm:pt>
    <dgm:pt modelId="{FCC43A18-EAEF-4315-AA29-F3087658D482}" type="pres">
      <dgm:prSet presAssocID="{9E1D16BF-472C-4560-A963-20C0D4C81C1D}" presName="circle3" presStyleLbl="node1" presStyleIdx="2" presStyleCnt="4" custLinFactNeighborY="-2904"/>
      <dgm:spPr/>
    </dgm:pt>
    <dgm:pt modelId="{BDAB17CD-F1D3-483F-A91B-57CBD4CF6427}" type="pres">
      <dgm:prSet presAssocID="{9E1D16BF-472C-4560-A963-20C0D4C81C1D}" presName="c3text" presStyleLbl="node1" presStyleIdx="2" presStyleCnt="4">
        <dgm:presLayoutVars>
          <dgm:bulletEnabled val="1"/>
        </dgm:presLayoutVars>
      </dgm:prSet>
      <dgm:spPr/>
    </dgm:pt>
    <dgm:pt modelId="{583F5A15-BFBB-4FCF-8A41-1A679648255E}" type="pres">
      <dgm:prSet presAssocID="{9E1D16BF-472C-4560-A963-20C0D4C81C1D}" presName="comp4" presStyleCnt="0"/>
      <dgm:spPr/>
    </dgm:pt>
    <dgm:pt modelId="{6D317DAC-D2D3-4158-B020-801671FB3C3B}" type="pres">
      <dgm:prSet presAssocID="{9E1D16BF-472C-4560-A963-20C0D4C81C1D}" presName="circle4" presStyleLbl="node1" presStyleIdx="3" presStyleCnt="4" custLinFactNeighborY="-4360"/>
      <dgm:spPr/>
    </dgm:pt>
    <dgm:pt modelId="{1BA67658-B311-45BA-8974-E1FA3407C22D}" type="pres">
      <dgm:prSet presAssocID="{9E1D16BF-472C-4560-A963-20C0D4C81C1D}" presName="c4text" presStyleLbl="node1" presStyleIdx="3" presStyleCnt="4">
        <dgm:presLayoutVars>
          <dgm:bulletEnabled val="1"/>
        </dgm:presLayoutVars>
      </dgm:prSet>
      <dgm:spPr/>
    </dgm:pt>
  </dgm:ptLst>
  <dgm:cxnLst>
    <dgm:cxn modelId="{6821B306-B7E9-43C5-BDED-3BD992DF8735}" type="presOf" srcId="{BA749EBF-A418-40F3-99FD-A523830014F3}" destId="{BDAB17CD-F1D3-483F-A91B-57CBD4CF6427}" srcOrd="1" destOrd="0" presId="urn:microsoft.com/office/officeart/2005/8/layout/venn2"/>
    <dgm:cxn modelId="{7ED77412-C9C1-4221-8B55-F3EDD5A32556}" srcId="{9E1D16BF-472C-4560-A963-20C0D4C81C1D}" destId="{0BD88CD2-DBC4-4667-8114-7CADF364736C}" srcOrd="1" destOrd="0" parTransId="{301E92E6-17B1-4207-A236-637BDD68FF18}" sibTransId="{4B4D18D5-DF1E-4A81-AAE5-CBA373BBF8C8}"/>
    <dgm:cxn modelId="{508F181E-A67A-4DB1-AC39-0CE9956CB10B}" type="presOf" srcId="{0117A25F-A98F-4267-B266-9E2C00B4A7E7}" destId="{FE34C624-C07E-4FAD-A98B-6FD58F14A138}" srcOrd="0" destOrd="0" presId="urn:microsoft.com/office/officeart/2005/8/layout/venn2"/>
    <dgm:cxn modelId="{1D69D62F-4520-47E6-86E7-FE30C467A2BC}" type="presOf" srcId="{9E1D16BF-472C-4560-A963-20C0D4C81C1D}" destId="{CD34A0C8-2D48-452E-A490-463E10FCF462}" srcOrd="0" destOrd="0" presId="urn:microsoft.com/office/officeart/2005/8/layout/venn2"/>
    <dgm:cxn modelId="{91CCBC34-1B97-482D-8946-F8A871D2E6FE}" type="presOf" srcId="{BA749EBF-A418-40F3-99FD-A523830014F3}" destId="{FCC43A18-EAEF-4315-AA29-F3087658D482}" srcOrd="0" destOrd="0" presId="urn:microsoft.com/office/officeart/2005/8/layout/venn2"/>
    <dgm:cxn modelId="{382D1451-76B3-4046-959E-583AF1ABC00B}" srcId="{9E1D16BF-472C-4560-A963-20C0D4C81C1D}" destId="{0117A25F-A98F-4267-B266-9E2C00B4A7E7}" srcOrd="0" destOrd="0" parTransId="{EA7ADD66-BE0C-49CC-A4DC-14CF11DCD934}" sibTransId="{F20A7932-B418-4B31-843B-CE106A5F67EA}"/>
    <dgm:cxn modelId="{A17FC18C-F721-4C1A-8299-1114085C6F89}" type="presOf" srcId="{0BD88CD2-DBC4-4667-8114-7CADF364736C}" destId="{D2BED380-42E8-4AAD-B9B6-CC4DD6238506}" srcOrd="0" destOrd="0" presId="urn:microsoft.com/office/officeart/2005/8/layout/venn2"/>
    <dgm:cxn modelId="{D7B786A4-C2B8-42BF-A9D4-AD9A62937EED}" type="presOf" srcId="{B2BF155F-7A92-41C9-B3D2-A62660A1B4DC}" destId="{6D317DAC-D2D3-4158-B020-801671FB3C3B}" srcOrd="0" destOrd="0" presId="urn:microsoft.com/office/officeart/2005/8/layout/venn2"/>
    <dgm:cxn modelId="{3C9349AD-947B-4241-BD0F-9DF48192CDAD}" srcId="{9E1D16BF-472C-4560-A963-20C0D4C81C1D}" destId="{B2BF155F-7A92-41C9-B3D2-A62660A1B4DC}" srcOrd="3" destOrd="0" parTransId="{DFA849B8-08F0-483E-A0AB-15A193466BE1}" sibTransId="{972E85B5-4805-4BDC-BAC0-0B20DA9A943C}"/>
    <dgm:cxn modelId="{A4909BB5-0036-4060-9FB9-139477252C72}" srcId="{9E1D16BF-472C-4560-A963-20C0D4C81C1D}" destId="{BA749EBF-A418-40F3-99FD-A523830014F3}" srcOrd="2" destOrd="0" parTransId="{B267F01B-1CB8-4CD6-8F98-925DB9168F3E}" sibTransId="{5D07B09B-372D-4E7D-AA14-D7DFB6060163}"/>
    <dgm:cxn modelId="{BE9FC1D8-0144-41E3-8A3C-9350C4F3611C}" type="presOf" srcId="{B2BF155F-7A92-41C9-B3D2-A62660A1B4DC}" destId="{1BA67658-B311-45BA-8974-E1FA3407C22D}" srcOrd="1" destOrd="0" presId="urn:microsoft.com/office/officeart/2005/8/layout/venn2"/>
    <dgm:cxn modelId="{C6BB40E1-C563-4973-BE50-390568F5E2CB}" type="presOf" srcId="{0117A25F-A98F-4267-B266-9E2C00B4A7E7}" destId="{9D05618F-E032-4CFB-8C78-6D1559598183}" srcOrd="1" destOrd="0" presId="urn:microsoft.com/office/officeart/2005/8/layout/venn2"/>
    <dgm:cxn modelId="{5FA43AED-44D2-4D10-832B-10B7E37B5A2C}" type="presOf" srcId="{0BD88CD2-DBC4-4667-8114-7CADF364736C}" destId="{705F26E8-4838-446C-8B94-4E6BF0E7BCD3}" srcOrd="1" destOrd="0" presId="urn:microsoft.com/office/officeart/2005/8/layout/venn2"/>
    <dgm:cxn modelId="{EEBD79D9-AB0B-4FB9-8E06-C3B19FC3DF28}" type="presParOf" srcId="{CD34A0C8-2D48-452E-A490-463E10FCF462}" destId="{502349F5-26A8-4921-AD4D-911315653DF8}" srcOrd="0" destOrd="0" presId="urn:microsoft.com/office/officeart/2005/8/layout/venn2"/>
    <dgm:cxn modelId="{9C846AAC-6ED0-4E75-86CE-A4D3477CA910}" type="presParOf" srcId="{502349F5-26A8-4921-AD4D-911315653DF8}" destId="{FE34C624-C07E-4FAD-A98B-6FD58F14A138}" srcOrd="0" destOrd="0" presId="urn:microsoft.com/office/officeart/2005/8/layout/venn2"/>
    <dgm:cxn modelId="{2CD12A9E-3B84-43A7-98D6-29098636DC05}" type="presParOf" srcId="{502349F5-26A8-4921-AD4D-911315653DF8}" destId="{9D05618F-E032-4CFB-8C78-6D1559598183}" srcOrd="1" destOrd="0" presId="urn:microsoft.com/office/officeart/2005/8/layout/venn2"/>
    <dgm:cxn modelId="{E9553F54-A10A-44E4-84AF-7670068A1841}" type="presParOf" srcId="{CD34A0C8-2D48-452E-A490-463E10FCF462}" destId="{36D721E5-F1F9-4896-A1FE-4E31F7ED242F}" srcOrd="1" destOrd="0" presId="urn:microsoft.com/office/officeart/2005/8/layout/venn2"/>
    <dgm:cxn modelId="{664F8C74-D1E4-41FB-88C5-BDF44560D7C4}" type="presParOf" srcId="{36D721E5-F1F9-4896-A1FE-4E31F7ED242F}" destId="{D2BED380-42E8-4AAD-B9B6-CC4DD6238506}" srcOrd="0" destOrd="0" presId="urn:microsoft.com/office/officeart/2005/8/layout/venn2"/>
    <dgm:cxn modelId="{667BB00E-9171-4B87-B078-5FFA4AE1D20B}" type="presParOf" srcId="{36D721E5-F1F9-4896-A1FE-4E31F7ED242F}" destId="{705F26E8-4838-446C-8B94-4E6BF0E7BCD3}" srcOrd="1" destOrd="0" presId="urn:microsoft.com/office/officeart/2005/8/layout/venn2"/>
    <dgm:cxn modelId="{5FD93082-40B1-41BE-AEFF-B0DE460F290B}" type="presParOf" srcId="{CD34A0C8-2D48-452E-A490-463E10FCF462}" destId="{131CD0A1-1E4E-499B-9DD8-BB8C3EE1BF16}" srcOrd="2" destOrd="0" presId="urn:microsoft.com/office/officeart/2005/8/layout/venn2"/>
    <dgm:cxn modelId="{839ED6D6-787C-46DF-AAD9-D2874788C8AE}" type="presParOf" srcId="{131CD0A1-1E4E-499B-9DD8-BB8C3EE1BF16}" destId="{FCC43A18-EAEF-4315-AA29-F3087658D482}" srcOrd="0" destOrd="0" presId="urn:microsoft.com/office/officeart/2005/8/layout/venn2"/>
    <dgm:cxn modelId="{D8668D89-C267-4818-808D-B07AF3D39721}" type="presParOf" srcId="{131CD0A1-1E4E-499B-9DD8-BB8C3EE1BF16}" destId="{BDAB17CD-F1D3-483F-A91B-57CBD4CF6427}" srcOrd="1" destOrd="0" presId="urn:microsoft.com/office/officeart/2005/8/layout/venn2"/>
    <dgm:cxn modelId="{5970AD78-DCAC-4E7F-A842-1D858B4A7E00}" type="presParOf" srcId="{CD34A0C8-2D48-452E-A490-463E10FCF462}" destId="{583F5A15-BFBB-4FCF-8A41-1A679648255E}" srcOrd="3" destOrd="0" presId="urn:microsoft.com/office/officeart/2005/8/layout/venn2"/>
    <dgm:cxn modelId="{04296737-F3B4-4472-89CA-429D3ED64872}" type="presParOf" srcId="{583F5A15-BFBB-4FCF-8A41-1A679648255E}" destId="{6D317DAC-D2D3-4158-B020-801671FB3C3B}" srcOrd="0" destOrd="0" presId="urn:microsoft.com/office/officeart/2005/8/layout/venn2"/>
    <dgm:cxn modelId="{BA51E857-8510-463F-A63C-0799431524BD}" type="presParOf" srcId="{583F5A15-BFBB-4FCF-8A41-1A679648255E}" destId="{1BA67658-B311-45BA-8974-E1FA3407C22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E4FF2E-FB41-4CB8-8C16-3E772E36F2A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562EC39-E1EC-4B7F-9CE7-A822C6DB6421}">
      <dgm:prSet phldrT="[Text]"/>
      <dgm:spPr>
        <a:xfrm>
          <a:off x="18911" y="1301654"/>
          <a:ext cx="5052464" cy="413683"/>
        </a:xfrm>
        <a:prstGeom prst="chevron">
          <a:avLst/>
        </a:prstGeom>
        <a:solidFill>
          <a:srgbClr val="D8C624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E5EEEA">
                  <a:lumMod val="25000"/>
                </a:srgbClr>
              </a:solidFill>
              <a:latin typeface="Calibri"/>
              <a:ea typeface="+mn-ea"/>
              <a:cs typeface="+mn-cs"/>
            </a:rPr>
            <a:t>$7 mil</a:t>
          </a:r>
        </a:p>
      </dgm:t>
    </dgm:pt>
    <dgm:pt modelId="{7616985C-2937-49EA-A82C-B36FD177BC08}" type="parTrans" cxnId="{73643F0D-7B35-4861-9446-B389D61E0459}">
      <dgm:prSet/>
      <dgm:spPr/>
      <dgm:t>
        <a:bodyPr/>
        <a:lstStyle/>
        <a:p>
          <a:endParaRPr lang="en-US"/>
        </a:p>
      </dgm:t>
    </dgm:pt>
    <dgm:pt modelId="{2109C006-B1E2-4B13-96A1-A90BF164AF28}" type="sibTrans" cxnId="{73643F0D-7B35-4861-9446-B389D61E0459}">
      <dgm:prSet/>
      <dgm:spPr/>
      <dgm:t>
        <a:bodyPr/>
        <a:lstStyle/>
        <a:p>
          <a:endParaRPr lang="en-US"/>
        </a:p>
      </dgm:t>
    </dgm:pt>
    <dgm:pt modelId="{7861C48F-07F3-43DF-901A-97827E7CF5CC}">
      <dgm:prSet phldrT="[Text]"/>
      <dgm:spPr>
        <a:xfrm>
          <a:off x="4954629" y="1316662"/>
          <a:ext cx="2076133" cy="435881"/>
        </a:xfrm>
        <a:prstGeom prst="chevron">
          <a:avLst/>
        </a:prstGeom>
        <a:solidFill>
          <a:srgbClr val="D8C624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E5EEEA">
                  <a:lumMod val="25000"/>
                </a:srgbClr>
              </a:solidFill>
              <a:latin typeface="Calibri"/>
              <a:ea typeface="+mn-ea"/>
              <a:cs typeface="+mn-cs"/>
            </a:rPr>
            <a:t>$18 mil</a:t>
          </a:r>
        </a:p>
      </dgm:t>
    </dgm:pt>
    <dgm:pt modelId="{DA930178-1F16-48FF-B03F-BD055FD0686E}" type="parTrans" cxnId="{AA755DC9-CF9B-455F-8E1D-95F2017CF8BC}">
      <dgm:prSet/>
      <dgm:spPr/>
      <dgm:t>
        <a:bodyPr/>
        <a:lstStyle/>
        <a:p>
          <a:endParaRPr lang="en-US"/>
        </a:p>
      </dgm:t>
    </dgm:pt>
    <dgm:pt modelId="{FA5B30B5-4056-43DD-ADD1-E0D658596F14}" type="sibTrans" cxnId="{AA755DC9-CF9B-455F-8E1D-95F2017CF8BC}">
      <dgm:prSet/>
      <dgm:spPr/>
      <dgm:t>
        <a:bodyPr/>
        <a:lstStyle/>
        <a:p>
          <a:endParaRPr lang="en-US"/>
        </a:p>
      </dgm:t>
    </dgm:pt>
    <dgm:pt modelId="{A0A79858-13CF-4063-AFDA-52EDD9F7E1CE}">
      <dgm:prSet phldrT="[Text]"/>
      <dgm:spPr>
        <a:xfrm>
          <a:off x="6925090" y="1310378"/>
          <a:ext cx="1034209" cy="413683"/>
        </a:xfrm>
        <a:prstGeom prst="chevron">
          <a:avLst/>
        </a:prstGeom>
        <a:solidFill>
          <a:srgbClr val="147F8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Exit</a:t>
          </a:r>
        </a:p>
      </dgm:t>
    </dgm:pt>
    <dgm:pt modelId="{FEF0CB35-F887-45D8-9D46-8001760F6299}" type="parTrans" cxnId="{4891E0C6-96F0-4C30-BA89-0F6F160EA698}">
      <dgm:prSet/>
      <dgm:spPr/>
      <dgm:t>
        <a:bodyPr/>
        <a:lstStyle/>
        <a:p>
          <a:endParaRPr lang="en-US"/>
        </a:p>
      </dgm:t>
    </dgm:pt>
    <dgm:pt modelId="{3241BF74-61FF-471D-BE66-140EFEEF2257}" type="sibTrans" cxnId="{4891E0C6-96F0-4C30-BA89-0F6F160EA698}">
      <dgm:prSet/>
      <dgm:spPr/>
      <dgm:t>
        <a:bodyPr/>
        <a:lstStyle/>
        <a:p>
          <a:endParaRPr lang="en-US"/>
        </a:p>
      </dgm:t>
    </dgm:pt>
    <dgm:pt modelId="{D4A32644-20D1-4834-A9B5-CD095E9DCE3D}" type="pres">
      <dgm:prSet presAssocID="{ACE4FF2E-FB41-4CB8-8C16-3E772E36F2A1}" presName="Name0" presStyleCnt="0">
        <dgm:presLayoutVars>
          <dgm:dir/>
          <dgm:animLvl val="lvl"/>
          <dgm:resizeHandles val="exact"/>
        </dgm:presLayoutVars>
      </dgm:prSet>
      <dgm:spPr/>
    </dgm:pt>
    <dgm:pt modelId="{8ED6E0D9-D340-4BE7-B65C-481107586938}" type="pres">
      <dgm:prSet presAssocID="{3562EC39-E1EC-4B7F-9CE7-A822C6DB6421}" presName="parTxOnly" presStyleLbl="node1" presStyleIdx="0" presStyleCnt="3" custScaleX="488534" custLinFactX="-12151" custLinFactY="107932" custLinFactNeighborX="-100000" custLinFactNeighborY="200000">
        <dgm:presLayoutVars>
          <dgm:chMax val="0"/>
          <dgm:chPref val="0"/>
          <dgm:bulletEnabled val="1"/>
        </dgm:presLayoutVars>
      </dgm:prSet>
      <dgm:spPr/>
    </dgm:pt>
    <dgm:pt modelId="{FA0F19C9-8832-4D1C-814C-280AAE4FF54B}" type="pres">
      <dgm:prSet presAssocID="{2109C006-B1E2-4B13-96A1-A90BF164AF28}" presName="parTxOnlySpace" presStyleCnt="0"/>
      <dgm:spPr/>
    </dgm:pt>
    <dgm:pt modelId="{ADB0415F-02EF-4D45-8F2E-C6556D779F37}" type="pres">
      <dgm:prSet presAssocID="{7861C48F-07F3-43DF-901A-97827E7CF5CC}" presName="parTxOnly" presStyleLbl="node1" presStyleIdx="1" presStyleCnt="3" custScaleX="200746" custScaleY="105366" custLinFactY="107398" custLinFactNeighborX="-45747" custLinFactNeighborY="200000">
        <dgm:presLayoutVars>
          <dgm:chMax val="0"/>
          <dgm:chPref val="0"/>
          <dgm:bulletEnabled val="1"/>
        </dgm:presLayoutVars>
      </dgm:prSet>
      <dgm:spPr/>
    </dgm:pt>
    <dgm:pt modelId="{8CB8434D-B125-4641-8518-C78083CE11CE}" type="pres">
      <dgm:prSet presAssocID="{FA5B30B5-4056-43DD-ADD1-E0D658596F14}" presName="parTxOnlySpace" presStyleCnt="0"/>
      <dgm:spPr/>
    </dgm:pt>
    <dgm:pt modelId="{1E5D4636-3D4F-4848-BB25-740E7A819648}" type="pres">
      <dgm:prSet presAssocID="{A0A79858-13CF-4063-AFDA-52EDD9F7E1CE}" presName="parTxOnly" presStyleLbl="node1" presStyleIdx="2" presStyleCnt="3" custLinFactX="25776" custLinFactY="102927" custLinFactNeighborX="100000" custLinFactNeighborY="200000">
        <dgm:presLayoutVars>
          <dgm:chMax val="0"/>
          <dgm:chPref val="0"/>
          <dgm:bulletEnabled val="1"/>
        </dgm:presLayoutVars>
      </dgm:prSet>
      <dgm:spPr/>
    </dgm:pt>
  </dgm:ptLst>
  <dgm:cxnLst>
    <dgm:cxn modelId="{73643F0D-7B35-4861-9446-B389D61E0459}" srcId="{ACE4FF2E-FB41-4CB8-8C16-3E772E36F2A1}" destId="{3562EC39-E1EC-4B7F-9CE7-A822C6DB6421}" srcOrd="0" destOrd="0" parTransId="{7616985C-2937-49EA-A82C-B36FD177BC08}" sibTransId="{2109C006-B1E2-4B13-96A1-A90BF164AF28}"/>
    <dgm:cxn modelId="{3F693D1C-C924-4D50-A56B-F47AE7513256}" type="presOf" srcId="{7861C48F-07F3-43DF-901A-97827E7CF5CC}" destId="{ADB0415F-02EF-4D45-8F2E-C6556D779F37}" srcOrd="0" destOrd="0" presId="urn:microsoft.com/office/officeart/2005/8/layout/chevron1"/>
    <dgm:cxn modelId="{BE8AC950-F6BF-4FA9-BCE4-306085BBBC50}" type="presOf" srcId="{A0A79858-13CF-4063-AFDA-52EDD9F7E1CE}" destId="{1E5D4636-3D4F-4848-BB25-740E7A819648}" srcOrd="0" destOrd="0" presId="urn:microsoft.com/office/officeart/2005/8/layout/chevron1"/>
    <dgm:cxn modelId="{3D2FD278-7FD8-45F6-8FAE-15EA3025CFD7}" type="presOf" srcId="{3562EC39-E1EC-4B7F-9CE7-A822C6DB6421}" destId="{8ED6E0D9-D340-4BE7-B65C-481107586938}" srcOrd="0" destOrd="0" presId="urn:microsoft.com/office/officeart/2005/8/layout/chevron1"/>
    <dgm:cxn modelId="{474A6C8C-3DC7-42B6-9A70-060D9535DB94}" type="presOf" srcId="{ACE4FF2E-FB41-4CB8-8C16-3E772E36F2A1}" destId="{D4A32644-20D1-4834-A9B5-CD095E9DCE3D}" srcOrd="0" destOrd="0" presId="urn:microsoft.com/office/officeart/2005/8/layout/chevron1"/>
    <dgm:cxn modelId="{4891E0C6-96F0-4C30-BA89-0F6F160EA698}" srcId="{ACE4FF2E-FB41-4CB8-8C16-3E772E36F2A1}" destId="{A0A79858-13CF-4063-AFDA-52EDD9F7E1CE}" srcOrd="2" destOrd="0" parTransId="{FEF0CB35-F887-45D8-9D46-8001760F6299}" sibTransId="{3241BF74-61FF-471D-BE66-140EFEEF2257}"/>
    <dgm:cxn modelId="{AA755DC9-CF9B-455F-8E1D-95F2017CF8BC}" srcId="{ACE4FF2E-FB41-4CB8-8C16-3E772E36F2A1}" destId="{7861C48F-07F3-43DF-901A-97827E7CF5CC}" srcOrd="1" destOrd="0" parTransId="{DA930178-1F16-48FF-B03F-BD055FD0686E}" sibTransId="{FA5B30B5-4056-43DD-ADD1-E0D658596F14}"/>
    <dgm:cxn modelId="{2740F9EF-FEE8-4CC6-8199-25D71F1229E0}" type="presParOf" srcId="{D4A32644-20D1-4834-A9B5-CD095E9DCE3D}" destId="{8ED6E0D9-D340-4BE7-B65C-481107586938}" srcOrd="0" destOrd="0" presId="urn:microsoft.com/office/officeart/2005/8/layout/chevron1"/>
    <dgm:cxn modelId="{1170A1BF-D788-4130-87DA-43D2B2709743}" type="presParOf" srcId="{D4A32644-20D1-4834-A9B5-CD095E9DCE3D}" destId="{FA0F19C9-8832-4D1C-814C-280AAE4FF54B}" srcOrd="1" destOrd="0" presId="urn:microsoft.com/office/officeart/2005/8/layout/chevron1"/>
    <dgm:cxn modelId="{52D6E790-2E41-4C3A-A9BD-A47B05C424AB}" type="presParOf" srcId="{D4A32644-20D1-4834-A9B5-CD095E9DCE3D}" destId="{ADB0415F-02EF-4D45-8F2E-C6556D779F37}" srcOrd="2" destOrd="0" presId="urn:microsoft.com/office/officeart/2005/8/layout/chevron1"/>
    <dgm:cxn modelId="{E9EDB822-13C9-4377-B43D-D68A0F770FA1}" type="presParOf" srcId="{D4A32644-20D1-4834-A9B5-CD095E9DCE3D}" destId="{8CB8434D-B125-4641-8518-C78083CE11CE}" srcOrd="3" destOrd="0" presId="urn:microsoft.com/office/officeart/2005/8/layout/chevron1"/>
    <dgm:cxn modelId="{BDBF0157-D4EB-4C49-B88C-44A9E482F78A}" type="presParOf" srcId="{D4A32644-20D1-4834-A9B5-CD095E9DCE3D}" destId="{1E5D4636-3D4F-4848-BB25-740E7A8196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4C624-C07E-4FAD-A98B-6FD58F14A138}">
      <dsp:nvSpPr>
        <dsp:cNvPr id="0" name=""/>
        <dsp:cNvSpPr/>
      </dsp:nvSpPr>
      <dsp:spPr>
        <a:xfrm>
          <a:off x="1124479" y="0"/>
          <a:ext cx="5053542" cy="5053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TAM</a:t>
          </a:r>
        </a:p>
      </dsp:txBody>
      <dsp:txXfrm>
        <a:off x="2944764" y="252677"/>
        <a:ext cx="1412970" cy="758031"/>
      </dsp:txXfrm>
    </dsp:sp>
    <dsp:sp modelId="{D2BED380-42E8-4AAD-B9B6-CC4DD6238506}">
      <dsp:nvSpPr>
        <dsp:cNvPr id="0" name=""/>
        <dsp:cNvSpPr/>
      </dsp:nvSpPr>
      <dsp:spPr>
        <a:xfrm>
          <a:off x="1629833" y="922412"/>
          <a:ext cx="4042833" cy="4042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SAM</a:t>
          </a:r>
        </a:p>
      </dsp:txBody>
      <dsp:txXfrm>
        <a:off x="2944764" y="1164982"/>
        <a:ext cx="1412970" cy="727710"/>
      </dsp:txXfrm>
    </dsp:sp>
    <dsp:sp modelId="{FCC43A18-EAEF-4315-AA29-F3087658D482}">
      <dsp:nvSpPr>
        <dsp:cNvPr id="0" name=""/>
        <dsp:cNvSpPr/>
      </dsp:nvSpPr>
      <dsp:spPr>
        <a:xfrm>
          <a:off x="2135187" y="1933363"/>
          <a:ext cx="3032125" cy="30321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SOM</a:t>
          </a:r>
        </a:p>
      </dsp:txBody>
      <dsp:txXfrm>
        <a:off x="2944764" y="2160773"/>
        <a:ext cx="1412970" cy="682228"/>
      </dsp:txXfrm>
    </dsp:sp>
    <dsp:sp modelId="{6D317DAC-D2D3-4158-B020-801671FB3C3B}">
      <dsp:nvSpPr>
        <dsp:cNvPr id="0" name=""/>
        <dsp:cNvSpPr/>
      </dsp:nvSpPr>
      <dsp:spPr>
        <a:xfrm>
          <a:off x="2640541" y="2943991"/>
          <a:ext cx="2021416" cy="20214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or Current</a:t>
          </a:r>
        </a:p>
      </dsp:txBody>
      <dsp:txXfrm>
        <a:off x="2936571" y="3449345"/>
        <a:ext cx="1429357" cy="1010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6E0D9-D340-4BE7-B65C-481107586938}">
      <dsp:nvSpPr>
        <dsp:cNvPr id="0" name=""/>
        <dsp:cNvSpPr/>
      </dsp:nvSpPr>
      <dsp:spPr>
        <a:xfrm>
          <a:off x="0" y="2597433"/>
          <a:ext cx="5337328" cy="437007"/>
        </a:xfrm>
        <a:prstGeom prst="chevron">
          <a:avLst/>
        </a:prstGeom>
        <a:solidFill>
          <a:srgbClr val="D8C624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E5EEEA">
                  <a:lumMod val="25000"/>
                </a:srgbClr>
              </a:solidFill>
              <a:latin typeface="Calibri"/>
              <a:ea typeface="+mn-ea"/>
              <a:cs typeface="+mn-cs"/>
            </a:rPr>
            <a:t>$7 mil</a:t>
          </a:r>
        </a:p>
      </dsp:txBody>
      <dsp:txXfrm>
        <a:off x="218504" y="2597433"/>
        <a:ext cx="4900321" cy="437007"/>
      </dsp:txXfrm>
    </dsp:sp>
    <dsp:sp modelId="{ADB0415F-02EF-4D45-8F2E-C6556D779F37}">
      <dsp:nvSpPr>
        <dsp:cNvPr id="0" name=""/>
        <dsp:cNvSpPr/>
      </dsp:nvSpPr>
      <dsp:spPr>
        <a:xfrm>
          <a:off x="5181619" y="2573983"/>
          <a:ext cx="2193188" cy="460457"/>
        </a:xfrm>
        <a:prstGeom prst="chevron">
          <a:avLst/>
        </a:prstGeom>
        <a:solidFill>
          <a:srgbClr val="D8C624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E5EEEA">
                  <a:lumMod val="25000"/>
                </a:srgbClr>
              </a:solidFill>
              <a:latin typeface="Calibri"/>
              <a:ea typeface="+mn-ea"/>
              <a:cs typeface="+mn-cs"/>
            </a:rPr>
            <a:t>$18 mil</a:t>
          </a:r>
        </a:p>
      </dsp:txBody>
      <dsp:txXfrm>
        <a:off x="5411848" y="2573983"/>
        <a:ext cx="1732731" cy="460457"/>
      </dsp:txXfrm>
    </dsp:sp>
    <dsp:sp modelId="{1E5D4636-3D4F-4848-BB25-740E7A819648}">
      <dsp:nvSpPr>
        <dsp:cNvPr id="0" name=""/>
        <dsp:cNvSpPr/>
      </dsp:nvSpPr>
      <dsp:spPr>
        <a:xfrm>
          <a:off x="7319057" y="2597433"/>
          <a:ext cx="1092519" cy="437007"/>
        </a:xfrm>
        <a:prstGeom prst="chevron">
          <a:avLst/>
        </a:prstGeom>
        <a:solidFill>
          <a:srgbClr val="147F8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Exit</a:t>
          </a:r>
        </a:p>
      </dsp:txBody>
      <dsp:txXfrm>
        <a:off x="7537561" y="2597433"/>
        <a:ext cx="655512" cy="437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B23E0D-4BB4-439C-8DD5-5C95909832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DC58C-E641-4AD5-B9E1-F03984B2C1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D5FA9-21E7-4815-91F3-F34B5C0ECADE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83B29-5F97-460D-8A4C-5B14797E49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5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31108-1C2F-4AF0-A592-DC583CB25A1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1A062-4455-4B40-B253-038BA3E27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1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1A50-2F5E-4723-8F09-BB1F82AE6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C0829-7D17-43D8-A752-DAA09B1F0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B6902-7FAC-40CB-A704-C46EBBE9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8FDBD-2D6D-4F25-918D-43126D33A41B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69773-043C-4199-B01E-17AFBA0D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E297-0756-42FB-827A-485F5E6F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5785-A4E6-42D9-8CA1-FBE72FDD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F380D-B131-4DD7-9BC5-82F402974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FA55C-298A-44F0-BDFF-3E7C0679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7A0-357B-48B7-AC41-D7BD1E6FA33D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FE0DB-B491-4E52-8807-DC8BE180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53AC8-5D9C-44C9-9316-DCA79A63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7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9380D4-6189-4D50-BBF8-C05B2758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D4FC7-FFB1-47FB-A2F7-64AB2FBAE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4104B-B615-4236-98B2-C9637F5E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6284-5647-496C-9086-A61BE15A7456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8E8D-9792-4F3B-806F-E653ACDA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0C0A-13D3-4399-875E-D1CA8FD5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92EF-D344-48A1-B72F-8D8278AF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06EA4-F93D-4F96-83DB-9CBE2AD06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319F7-6FCD-467E-8C5A-6B6194633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434-49DB-411D-98AA-7A714D636B88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A844-ED26-4C1B-BE88-30C7890C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798C0-CEDD-4F0E-A3A3-35155647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4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AC15-7B37-4764-8524-CACA909E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702D0-E182-4703-B38D-2B07E3F1B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08248-72E5-42C9-9F44-9DACA088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7EA9-6957-4182-AD25-CFC9FB2B6D7F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BFC06-15D9-4C68-96C0-8A7106FC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6F2CE-0930-438D-A0EB-7843EE0D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D0712-F0AF-4A45-A714-B7150039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2CD3-143C-4BCD-B71F-6E0C4AB08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04491-D7E3-47AC-B67A-9D2AFD761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5DB91-31C0-4405-9950-E9F988BE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8BE9A-3C4A-4A37-8122-D0C5BB96A0F5}" type="datetime1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76E03-3895-466B-89BD-E8C5388F2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8C6EA-CCDE-48AB-B83D-79F8348E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E9D64-A92B-41A1-8897-408EF953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1B639-9C03-439E-AF49-522183278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D648A-8434-4353-85FB-416D83D24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F9B3D-32A8-4107-BA2E-C7BCCE68C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81BE5-9E79-4DA7-BBA4-481647CF2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D2F6B-993E-4591-85D2-58BD79B1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59B0-78EB-434D-8324-9A844990264A}" type="datetime1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AD99E-7AA5-4051-ADBB-CAAD0551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7040D-D7C2-4157-B329-D6BC2337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D2BF-3B3F-4149-B0B0-8121F484E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BD883-5F90-4D64-A8BF-52C5403F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9F59-6DC3-4940-9CE5-975A2863E51B}" type="datetime1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8C792-1A8A-40EE-B81F-77AE1578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1F37D-C49F-42FB-92E8-96C95FCB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4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FE876-2BE9-42B7-8E93-63B93FA5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33B0D-E232-4A43-97E9-FA1B8912E6BC}" type="datetime1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15111-9676-4B2B-B40C-09A8F081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74906-B6A7-4978-A6C9-966291B5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6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E43D-3F02-4E21-9265-A85B756C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A70C-D4FB-48EC-BE76-82A1D251B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1CC5B-AEA7-41F9-8E1D-14A88B2F6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65D5D-26E4-4EBB-889B-C2D9230C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91AD-45A5-4DD8-96E1-3CCAE700ED27}" type="datetime1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F2EF0-50CB-4A77-96A5-9A5C6387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583CA-F79F-4180-91C4-4EE2888C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5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03A4-89CD-4E22-A4EE-65335A11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45A4C-ADC7-4173-8D2D-77D1B6C54B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9430B-969E-4607-9C12-6D5047362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E564A-0613-48C9-9DD0-FC2C4A86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D786-7F8D-4D9D-89AD-7434B014BC39}" type="datetime1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092CF-0AE3-4097-A578-07BA5A49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A40EF-0FD6-4D28-88A7-291BC948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8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9C415-D478-4899-AC91-835F880D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D3ECB-95CA-4BF9-9001-4FC785DE6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3A38C-162E-4947-B92C-BE494C67E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B4FC0-74EF-40FB-AB48-5A5E951238B2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90AD9-0A73-4AD2-98C0-18D5B37DD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B8DF4-E385-4920-BFE7-BB7478A6D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3EAF4-152A-4F53-9EB2-158CFB8A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1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2E8E-CB5D-48B3-9C54-F96E9F67B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Investor Pitch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043AE-DCD8-4387-9468-67218A14B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838"/>
            <a:ext cx="9144000" cy="165576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30 Point Font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1 to 3 “Points” Per slide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Use Graphics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Know Your Audience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E0B3E-8679-4DD4-B988-024B8D1C6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633462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0E67-BD2D-483B-ABEF-DA9170DC7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Market Plan – Channel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6B744-6837-48F7-9474-460A56104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20" y="1612900"/>
            <a:ext cx="5994400" cy="5245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B47B4-1A32-46C0-BC56-F95500001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414999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0E67-BD2D-483B-ABEF-DA9170DC7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Market Plan – Customer Acquisition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5554F-4184-4583-9C88-2EC724F4A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75" y="1541145"/>
            <a:ext cx="6775450" cy="542036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8FE37-0D49-44E5-A7C6-F839E2ED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36221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8842-B2B6-432A-BB19-1AD86807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Competitive Landscape</a:t>
            </a:r>
            <a:br>
              <a:rPr lang="en-US" dirty="0"/>
            </a:br>
            <a:r>
              <a:rPr lang="en-US" sz="3600" dirty="0"/>
              <a:t>Your 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F33DC-3B86-4EA5-868D-E85DF51D2FE2}"/>
              </a:ext>
            </a:extLst>
          </p:cNvPr>
          <p:cNvSpPr txBox="1"/>
          <p:nvPr/>
        </p:nvSpPr>
        <p:spPr>
          <a:xfrm>
            <a:off x="1543051" y="3063616"/>
            <a:ext cx="2724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Describe it and/or chart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49992-1ED6-4CCA-946B-65123FBB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40" y="1116172"/>
            <a:ext cx="6448060" cy="53767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386BB-E01D-40ED-AB02-D4B0C53E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10312"/>
            <a:ext cx="10515599" cy="365125"/>
          </a:xfrm>
        </p:spPr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320537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8842-B2B6-432A-BB19-1AD86807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10515600" cy="1325563"/>
          </a:xfrm>
        </p:spPr>
        <p:txBody>
          <a:bodyPr/>
          <a:lstStyle/>
          <a:p>
            <a:r>
              <a:rPr lang="en-US" dirty="0"/>
              <a:t>The Competitive Landscape</a:t>
            </a:r>
            <a:br>
              <a:rPr lang="en-US" dirty="0"/>
            </a:br>
            <a:r>
              <a:rPr lang="en-US" sz="3600" dirty="0"/>
              <a:t>Matrix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60A57-63AB-4500-91A5-5583F3F38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809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7B0501D-73E9-4A47-9F97-98C0AA972C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820269"/>
              </p:ext>
            </p:extLst>
          </p:nvPr>
        </p:nvGraphicFramePr>
        <p:xfrm>
          <a:off x="6951662" y="1896032"/>
          <a:ext cx="4397376" cy="44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Worksheet" r:id="rId3" imgW="6676881" imgH="10153714" progId="Excel.Sheet.8">
                  <p:embed/>
                </p:oleObj>
              </mc:Choice>
              <mc:Fallback>
                <p:oleObj name="Worksheet" r:id="rId3" imgW="6676881" imgH="10153714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662" y="1896032"/>
                        <a:ext cx="4397376" cy="4431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EF95BA-7A69-4C26-A89D-73B1D4872651}"/>
              </a:ext>
            </a:extLst>
          </p:cNvPr>
          <p:cNvSpPr txBox="1"/>
          <p:nvPr/>
        </p:nvSpPr>
        <p:spPr>
          <a:xfrm>
            <a:off x="1238249" y="1806421"/>
            <a:ext cx="4333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Graphic in The Deck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CBBFA-1A2B-4CD0-AEFC-D7EAACC1CC64}"/>
              </a:ext>
            </a:extLst>
          </p:cNvPr>
          <p:cNvSpPr txBox="1"/>
          <p:nvPr/>
        </p:nvSpPr>
        <p:spPr>
          <a:xfrm>
            <a:off x="7543800" y="1206817"/>
            <a:ext cx="4333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Detail in The Vault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ABA51A-7290-4E00-8ABE-F8A33D1DB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770880"/>
              </p:ext>
            </p:extLst>
          </p:nvPr>
        </p:nvGraphicFramePr>
        <p:xfrm>
          <a:off x="842962" y="2680255"/>
          <a:ext cx="4549776" cy="2367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968">
                  <a:extLst>
                    <a:ext uri="{9D8B030D-6E8A-4147-A177-3AD203B41FA5}">
                      <a16:colId xmlns:a16="http://schemas.microsoft.com/office/drawing/2014/main" val="1234360"/>
                    </a:ext>
                  </a:extLst>
                </a:gridCol>
                <a:gridCol w="649968">
                  <a:extLst>
                    <a:ext uri="{9D8B030D-6E8A-4147-A177-3AD203B41FA5}">
                      <a16:colId xmlns:a16="http://schemas.microsoft.com/office/drawing/2014/main" val="3138876608"/>
                    </a:ext>
                  </a:extLst>
                </a:gridCol>
                <a:gridCol w="649968">
                  <a:extLst>
                    <a:ext uri="{9D8B030D-6E8A-4147-A177-3AD203B41FA5}">
                      <a16:colId xmlns:a16="http://schemas.microsoft.com/office/drawing/2014/main" val="3773493051"/>
                    </a:ext>
                  </a:extLst>
                </a:gridCol>
                <a:gridCol w="649968">
                  <a:extLst>
                    <a:ext uri="{9D8B030D-6E8A-4147-A177-3AD203B41FA5}">
                      <a16:colId xmlns:a16="http://schemas.microsoft.com/office/drawing/2014/main" val="3335125801"/>
                    </a:ext>
                  </a:extLst>
                </a:gridCol>
                <a:gridCol w="649968">
                  <a:extLst>
                    <a:ext uri="{9D8B030D-6E8A-4147-A177-3AD203B41FA5}">
                      <a16:colId xmlns:a16="http://schemas.microsoft.com/office/drawing/2014/main" val="2048241136"/>
                    </a:ext>
                  </a:extLst>
                </a:gridCol>
                <a:gridCol w="649968">
                  <a:extLst>
                    <a:ext uri="{9D8B030D-6E8A-4147-A177-3AD203B41FA5}">
                      <a16:colId xmlns:a16="http://schemas.microsoft.com/office/drawing/2014/main" val="1558159060"/>
                    </a:ext>
                  </a:extLst>
                </a:gridCol>
                <a:gridCol w="649968">
                  <a:extLst>
                    <a:ext uri="{9D8B030D-6E8A-4147-A177-3AD203B41FA5}">
                      <a16:colId xmlns:a16="http://schemas.microsoft.com/office/drawing/2014/main" val="517158919"/>
                    </a:ext>
                  </a:extLst>
                </a:gridCol>
              </a:tblGrid>
              <a:tr h="4735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599823"/>
                  </a:ext>
                </a:extLst>
              </a:tr>
              <a:tr h="4735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180352"/>
                  </a:ext>
                </a:extLst>
              </a:tr>
              <a:tr h="4735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908292"/>
                  </a:ext>
                </a:extLst>
              </a:tr>
              <a:tr h="4735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609271"/>
                  </a:ext>
                </a:extLst>
              </a:tr>
              <a:tr h="4735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84262"/>
                  </a:ext>
                </a:extLst>
              </a:tr>
            </a:tbl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F0C01F3E-21E7-49EB-AAFC-E7F689DD0376}"/>
              </a:ext>
            </a:extLst>
          </p:cNvPr>
          <p:cNvSpPr/>
          <p:nvPr/>
        </p:nvSpPr>
        <p:spPr>
          <a:xfrm rot="10800000">
            <a:off x="5572124" y="1809750"/>
            <a:ext cx="695325" cy="44607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115FE-9E48-4C8F-8B72-DE590D0332FD}"/>
              </a:ext>
            </a:extLst>
          </p:cNvPr>
          <p:cNvSpPr txBox="1"/>
          <p:nvPr/>
        </p:nvSpPr>
        <p:spPr>
          <a:xfrm>
            <a:off x="1255395" y="5595588"/>
            <a:ext cx="519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Comparison</a:t>
            </a:r>
          </a:p>
          <a:p>
            <a:r>
              <a:rPr lang="en-US" dirty="0"/>
              <a:t>Differentiators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F1420E-D34A-4AAF-BC98-32EF649F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711550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8842-B2B6-432A-BB19-1AD86807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10515600" cy="1325563"/>
          </a:xfrm>
        </p:spPr>
        <p:txBody>
          <a:bodyPr/>
          <a:lstStyle/>
          <a:p>
            <a:r>
              <a:rPr lang="en-US" dirty="0"/>
              <a:t>The Competitive Landscape</a:t>
            </a:r>
            <a:br>
              <a:rPr lang="en-US" dirty="0"/>
            </a:br>
            <a:r>
              <a:rPr lang="en-US" sz="3600" dirty="0"/>
              <a:t>Matrix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60A57-63AB-4500-91A5-5583F3F38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809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F95BA-7A69-4C26-A89D-73B1D4872651}"/>
              </a:ext>
            </a:extLst>
          </p:cNvPr>
          <p:cNvSpPr txBox="1"/>
          <p:nvPr/>
        </p:nvSpPr>
        <p:spPr>
          <a:xfrm>
            <a:off x="2962274" y="1532751"/>
            <a:ext cx="6619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Examples of Graphic in The Deck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56B06-56F3-4FF9-938F-C32108581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32" y="2864614"/>
            <a:ext cx="4392083" cy="316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12DE72-0051-45B1-9031-D286149F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687" y="2693716"/>
            <a:ext cx="4667250" cy="3504095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E90EA56F-80F7-4F0A-8E7A-D064B964A281}"/>
              </a:ext>
            </a:extLst>
          </p:cNvPr>
          <p:cNvSpPr/>
          <p:nvPr/>
        </p:nvSpPr>
        <p:spPr>
          <a:xfrm>
            <a:off x="3743325" y="2407414"/>
            <a:ext cx="1323975" cy="638175"/>
          </a:xfrm>
          <a:prstGeom prst="cloudCallout">
            <a:avLst>
              <a:gd name="adj1" fmla="val -88459"/>
              <a:gd name="adj2" fmla="val 68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Simple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1020EF2A-E398-492C-984C-5ADC6E229A2D}"/>
              </a:ext>
            </a:extLst>
          </p:cNvPr>
          <p:cNvSpPr/>
          <p:nvPr/>
        </p:nvSpPr>
        <p:spPr>
          <a:xfrm>
            <a:off x="10287000" y="1676403"/>
            <a:ext cx="1590675" cy="729434"/>
          </a:xfrm>
          <a:prstGeom prst="cloudCallout">
            <a:avLst>
              <a:gd name="adj1" fmla="val -88459"/>
              <a:gd name="adj2" fmla="val 68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E909E-0E4B-4D18-A842-5D7D09D7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290857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43967-500C-47D5-9BB5-0572FE4A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and Progress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CB096-F685-495F-8A62-BC636F74EF34}"/>
              </a:ext>
            </a:extLst>
          </p:cNvPr>
          <p:cNvSpPr txBox="1"/>
          <p:nvPr/>
        </p:nvSpPr>
        <p:spPr>
          <a:xfrm>
            <a:off x="611910" y="4804548"/>
            <a:ext cx="10625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Milestones and Funding</a:t>
            </a:r>
          </a:p>
          <a:p>
            <a:r>
              <a:rPr lang="en-US" sz="3200" dirty="0"/>
              <a:t>…on a timeline with funding rounds overlaid…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BD9E96-0AE0-45A0-BA5B-992C01E95B5D}"/>
              </a:ext>
            </a:extLst>
          </p:cNvPr>
          <p:cNvGrpSpPr/>
          <p:nvPr/>
        </p:nvGrpSpPr>
        <p:grpSpPr>
          <a:xfrm>
            <a:off x="1779646" y="1901121"/>
            <a:ext cx="8641273" cy="2615079"/>
            <a:chOff x="1641560" y="2454696"/>
            <a:chExt cx="8641273" cy="261507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7BD763-412F-4CBA-BC32-438BA1B02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3458565"/>
              <a:ext cx="6059697" cy="470145"/>
            </a:xfrm>
            <a:prstGeom prst="rect">
              <a:avLst/>
            </a:prstGeom>
            <a:solidFill>
              <a:srgbClr val="CFE1DB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C239DB-67D1-450E-9C6B-4DE0E1906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4067579"/>
              <a:ext cx="947953" cy="435010"/>
            </a:xfrm>
            <a:prstGeom prst="rect">
              <a:avLst/>
            </a:prstGeom>
            <a:solidFill>
              <a:srgbClr val="CFE1D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1E5C6D-CF91-4239-A837-BED66603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115" y="4067579"/>
              <a:ext cx="2571300" cy="435010"/>
            </a:xfrm>
            <a:prstGeom prst="rect">
              <a:avLst/>
            </a:prstGeom>
            <a:solidFill>
              <a:srgbClr val="CFE1D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AFDB65-D9CE-49B9-BD4E-ECDF23146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4641457"/>
              <a:ext cx="947953" cy="421625"/>
            </a:xfrm>
            <a:prstGeom prst="rect">
              <a:avLst/>
            </a:prstGeom>
            <a:solidFill>
              <a:srgbClr val="0A9095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F10B76-5078-465E-8ADD-0E9DA3825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6313" y="4641457"/>
              <a:ext cx="821102" cy="421625"/>
            </a:xfrm>
            <a:prstGeom prst="rect">
              <a:avLst/>
            </a:prstGeom>
            <a:solidFill>
              <a:srgbClr val="0A9095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B16709-29F3-43FD-BD76-AB8EDFE8E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5832" y="3139000"/>
              <a:ext cx="745677" cy="21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Revenue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BD1D9D-EA60-414E-9855-64C7C7B53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550" y="3605799"/>
              <a:ext cx="63863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Stage 1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03F359-5D33-4BFE-8A7E-AFC753976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2692" y="4179677"/>
              <a:ext cx="635968" cy="21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Stage 2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9C85F4-6877-4DBC-96D0-F1D677258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262" y="4676592"/>
              <a:ext cx="63863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Stage 3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ED0F47-EC5A-4562-B558-0955E2E97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4605" y="2468081"/>
              <a:ext cx="311984" cy="17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2024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F2B5F8-EFCE-4D9C-A978-67B3F021B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9453" y="4758575"/>
              <a:ext cx="719964" cy="21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Licensing 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51883B-1D44-48A8-85DE-ABA00767B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167" y="3035267"/>
              <a:ext cx="678823" cy="21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Licensing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A1B925-7DDE-4A2B-8BCF-C89111BF9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4628" y="3584049"/>
              <a:ext cx="32604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Preclinical  Work and  IND submission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89B257-06F0-4BBA-A4DF-253077B71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3671" y="3699493"/>
              <a:ext cx="0" cy="38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A5E3E0-9B37-495E-B685-58F6ECCD4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7541" y="4153295"/>
              <a:ext cx="24752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</a:t>
              </a: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and 2</a:t>
              </a:r>
              <a:r>
                <a:rPr kumimoji="0" lang="en-US" altLang="en-US" sz="1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nd</a:t>
              </a: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Clinical  Studies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05ADD0-7B7C-45F7-ADD9-35F8FC877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0641" y="2468081"/>
              <a:ext cx="311984" cy="17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2020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3740DF-1D54-4EF8-8793-8F90A3795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861" y="2468081"/>
              <a:ext cx="311984" cy="17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2021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012FB0-C9C0-4F76-B32B-A8BC8298C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4202" y="2468081"/>
              <a:ext cx="311984" cy="17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2022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646391-037B-410F-B79B-2033349BB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689" y="2468081"/>
              <a:ext cx="311984" cy="17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2023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34">
              <a:extLst>
                <a:ext uri="{FF2B5EF4-FFF2-40B4-BE49-F238E27FC236}">
                  <a16:creationId xmlns:a16="http://schemas.microsoft.com/office/drawing/2014/main" id="{1BC2EBE0-7B80-4122-AC0B-E5484B990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2454696"/>
              <a:ext cx="942810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56BEFB-AB38-469B-BA5F-64B62F187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2454696"/>
              <a:ext cx="942810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36">
              <a:extLst>
                <a:ext uri="{FF2B5EF4-FFF2-40B4-BE49-F238E27FC236}">
                  <a16:creationId xmlns:a16="http://schemas.microsoft.com/office/drawing/2014/main" id="{FA71C533-CD55-4613-B318-AEE04B5A2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370" y="2454696"/>
              <a:ext cx="0" cy="66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A4B52D4-B058-432D-BCBF-F4DE4548E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370" y="2454696"/>
              <a:ext cx="5143" cy="66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38">
              <a:extLst>
                <a:ext uri="{FF2B5EF4-FFF2-40B4-BE49-F238E27FC236}">
                  <a16:creationId xmlns:a16="http://schemas.microsoft.com/office/drawing/2014/main" id="{75246257-96C1-4453-BE29-410B1E3E36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2454696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0E1208-4F48-47DC-9596-B3609094A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2454696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40">
              <a:extLst>
                <a:ext uri="{FF2B5EF4-FFF2-40B4-BE49-F238E27FC236}">
                  <a16:creationId xmlns:a16="http://schemas.microsoft.com/office/drawing/2014/main" id="{C4D5E46D-7A8F-4657-995B-E0713F582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8615" y="2454696"/>
              <a:ext cx="0" cy="66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1657127-B9F9-4884-BE9B-616B76028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615" y="2454696"/>
              <a:ext cx="6857" cy="66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ine 42">
              <a:extLst>
                <a:ext uri="{FF2B5EF4-FFF2-40B4-BE49-F238E27FC236}">
                  <a16:creationId xmlns:a16="http://schemas.microsoft.com/office/drawing/2014/main" id="{260D79F1-1AD7-4AB9-AF45-D93C366680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472" y="2454696"/>
              <a:ext cx="1846194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7B05205-4131-4C2E-B26E-14136C958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472" y="2454696"/>
              <a:ext cx="1846194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44">
              <a:extLst>
                <a:ext uri="{FF2B5EF4-FFF2-40B4-BE49-F238E27FC236}">
                  <a16:creationId xmlns:a16="http://schemas.microsoft.com/office/drawing/2014/main" id="{4E2758B6-DE02-4E43-B7AC-F53E71A9A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1665" y="2454696"/>
              <a:ext cx="0" cy="66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E5CE108-256D-44A8-8601-FA9A3E7F6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665" y="2454696"/>
              <a:ext cx="5143" cy="66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46">
              <a:extLst>
                <a:ext uri="{FF2B5EF4-FFF2-40B4-BE49-F238E27FC236}">
                  <a16:creationId xmlns:a16="http://schemas.microsoft.com/office/drawing/2014/main" id="{63DA83DD-EF2B-49C1-A345-A0F8ECB5E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808" y="2454696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33B885-ED76-4179-BDE2-ECFC87DFB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808" y="2454696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Line 48">
              <a:extLst>
                <a:ext uri="{FF2B5EF4-FFF2-40B4-BE49-F238E27FC236}">
                  <a16:creationId xmlns:a16="http://schemas.microsoft.com/office/drawing/2014/main" id="{5516F992-BD6E-4F21-8A21-347219E5D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0156" y="2454696"/>
              <a:ext cx="0" cy="66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1789404-5C9A-45FA-BAF2-1EA3A310F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156" y="2454696"/>
              <a:ext cx="6857" cy="66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Line 50">
              <a:extLst>
                <a:ext uri="{FF2B5EF4-FFF2-40B4-BE49-F238E27FC236}">
                  <a16:creationId xmlns:a16="http://schemas.microsoft.com/office/drawing/2014/main" id="{950FAFE3-A6A8-463D-8BB3-C7BC4F38B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7012" y="2454696"/>
              <a:ext cx="1745056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BEF3FC-9C00-48F2-A12A-D586A8702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12" y="2454696"/>
              <a:ext cx="1745056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Line 52">
              <a:extLst>
                <a:ext uri="{FF2B5EF4-FFF2-40B4-BE49-F238E27FC236}">
                  <a16:creationId xmlns:a16="http://schemas.microsoft.com/office/drawing/2014/main" id="{C705A314-0F1C-48FB-8AA8-338FA51E9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068" y="2454696"/>
              <a:ext cx="0" cy="66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31E5284-AECD-4A50-8B6B-42C80589D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2068" y="2454696"/>
              <a:ext cx="5143" cy="66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Line 54">
              <a:extLst>
                <a:ext uri="{FF2B5EF4-FFF2-40B4-BE49-F238E27FC236}">
                  <a16:creationId xmlns:a16="http://schemas.microsoft.com/office/drawing/2014/main" id="{CA514A9F-8E13-4CB1-AAFD-2C663B285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7211" y="2454696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BC49A91-A1B8-41E5-B07A-F99E64A5D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211" y="2454696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Line 56">
              <a:extLst>
                <a:ext uri="{FF2B5EF4-FFF2-40B4-BE49-F238E27FC236}">
                  <a16:creationId xmlns:a16="http://schemas.microsoft.com/office/drawing/2014/main" id="{E5ADE1E5-2D25-43B6-A4DE-68F27777B5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0558" y="2454696"/>
              <a:ext cx="0" cy="66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6F927E0-DD87-4221-A5EE-8D0D0ED62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0558" y="2454696"/>
              <a:ext cx="6857" cy="66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Line 58">
              <a:extLst>
                <a:ext uri="{FF2B5EF4-FFF2-40B4-BE49-F238E27FC236}">
                  <a16:creationId xmlns:a16="http://schemas.microsoft.com/office/drawing/2014/main" id="{93E2E049-DC1B-44A6-863E-8812433A6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2627027"/>
              <a:ext cx="942810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A431758-E5EC-4788-A798-7B1A2E3F0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2627027"/>
              <a:ext cx="942810" cy="836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Line 60">
              <a:extLst>
                <a:ext uri="{FF2B5EF4-FFF2-40B4-BE49-F238E27FC236}">
                  <a16:creationId xmlns:a16="http://schemas.microsoft.com/office/drawing/2014/main" id="{B54D5F63-E18D-4F71-BAE9-39C5C85EB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370" y="2461388"/>
              <a:ext cx="0" cy="165638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68258AF-7CA6-44DF-81A2-525FD252B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370" y="2461388"/>
              <a:ext cx="5143" cy="16563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Line 62">
              <a:extLst>
                <a:ext uri="{FF2B5EF4-FFF2-40B4-BE49-F238E27FC236}">
                  <a16:creationId xmlns:a16="http://schemas.microsoft.com/office/drawing/2014/main" id="{72FF036D-C4CD-4FDC-8781-EF88AB77B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8615" y="2461388"/>
              <a:ext cx="0" cy="165638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546AB3A-FBAF-4D3A-B490-7E7C3C001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615" y="2461388"/>
              <a:ext cx="6857" cy="16563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Line 64">
              <a:extLst>
                <a:ext uri="{FF2B5EF4-FFF2-40B4-BE49-F238E27FC236}">
                  <a16:creationId xmlns:a16="http://schemas.microsoft.com/office/drawing/2014/main" id="{2FA42E80-C742-4B52-A160-48B2928C5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1665" y="2461388"/>
              <a:ext cx="0" cy="165638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6D74F0A-9D5E-4A16-A638-E68479325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665" y="2461388"/>
              <a:ext cx="5143" cy="16563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Line 66">
              <a:extLst>
                <a:ext uri="{FF2B5EF4-FFF2-40B4-BE49-F238E27FC236}">
                  <a16:creationId xmlns:a16="http://schemas.microsoft.com/office/drawing/2014/main" id="{6A8C114D-3852-40D5-BDD2-DCC3BC7B2C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0156" y="2461388"/>
              <a:ext cx="0" cy="165638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FCF051B-A9E2-4467-A7D7-5471FA17D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156" y="2461388"/>
              <a:ext cx="6857" cy="16563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Line 68">
              <a:extLst>
                <a:ext uri="{FF2B5EF4-FFF2-40B4-BE49-F238E27FC236}">
                  <a16:creationId xmlns:a16="http://schemas.microsoft.com/office/drawing/2014/main" id="{7B8BA8BF-2E29-4635-A756-D9176FFD7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068" y="2461388"/>
              <a:ext cx="0" cy="165638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DDD76E-ECD9-4D65-82F5-801F2FF09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2068" y="2461388"/>
              <a:ext cx="5143" cy="16563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Line 70">
              <a:extLst>
                <a:ext uri="{FF2B5EF4-FFF2-40B4-BE49-F238E27FC236}">
                  <a16:creationId xmlns:a16="http://schemas.microsoft.com/office/drawing/2014/main" id="{DA4B5AAA-AB5D-4620-8FCF-EB0D9F000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2627027"/>
              <a:ext cx="76779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E7EF4A5-2523-4CD5-8226-C55BC4927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2627027"/>
              <a:ext cx="7677902" cy="83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Line 72">
              <a:extLst>
                <a:ext uri="{FF2B5EF4-FFF2-40B4-BE49-F238E27FC236}">
                  <a16:creationId xmlns:a16="http://schemas.microsoft.com/office/drawing/2014/main" id="{0257C52A-BAF1-48EC-BEF8-5D1A80FE6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0558" y="2461388"/>
              <a:ext cx="0" cy="165638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60C61BB-B785-41B1-9302-078D6E2DA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0558" y="2461388"/>
              <a:ext cx="6857" cy="16563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Line 74">
              <a:extLst>
                <a:ext uri="{FF2B5EF4-FFF2-40B4-BE49-F238E27FC236}">
                  <a16:creationId xmlns:a16="http://schemas.microsoft.com/office/drawing/2014/main" id="{591ECFFD-C410-4D4D-9AA3-5F3CAB865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2801031"/>
              <a:ext cx="942810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D537A97-A122-4ADF-99DA-D388EC5C1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2801031"/>
              <a:ext cx="942810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Line 76">
              <a:extLst>
                <a:ext uri="{FF2B5EF4-FFF2-40B4-BE49-F238E27FC236}">
                  <a16:creationId xmlns:a16="http://schemas.microsoft.com/office/drawing/2014/main" id="{F1B40302-56F5-4D72-8771-F4BDD2CC4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3008497"/>
              <a:ext cx="942810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ABD7600-6B97-4C85-8ED5-8348AE414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3008497"/>
              <a:ext cx="942810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Line 78">
              <a:extLst>
                <a:ext uri="{FF2B5EF4-FFF2-40B4-BE49-F238E27FC236}">
                  <a16:creationId xmlns:a16="http://schemas.microsoft.com/office/drawing/2014/main" id="{9253970E-5168-40EF-9596-9ADFAE70CD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0635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EB378C3-6362-455D-8949-EFD52A6D5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0635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Line 80">
              <a:extLst>
                <a:ext uri="{FF2B5EF4-FFF2-40B4-BE49-F238E27FC236}">
                  <a16:creationId xmlns:a16="http://schemas.microsoft.com/office/drawing/2014/main" id="{076733A5-566D-4707-AB2D-A84A946A4C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6595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A6641E8-87E5-4561-8FAC-0CF1D4DAD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595" y="2454696"/>
              <a:ext cx="5143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Line 82">
              <a:extLst>
                <a:ext uri="{FF2B5EF4-FFF2-40B4-BE49-F238E27FC236}">
                  <a16:creationId xmlns:a16="http://schemas.microsoft.com/office/drawing/2014/main" id="{287B0E95-B61C-4093-A854-6170D68D5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706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F1BC5B4-96E1-4663-BADA-9B41602CE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706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Line 84">
              <a:extLst>
                <a:ext uri="{FF2B5EF4-FFF2-40B4-BE49-F238E27FC236}">
                  <a16:creationId xmlns:a16="http://schemas.microsoft.com/office/drawing/2014/main" id="{4838A4D9-707C-45C1-AE03-45CEA74D78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3686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67954DD-8246-48F9-9457-EE392DF6D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686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Line 86">
              <a:extLst>
                <a:ext uri="{FF2B5EF4-FFF2-40B4-BE49-F238E27FC236}">
                  <a16:creationId xmlns:a16="http://schemas.microsoft.com/office/drawing/2014/main" id="{E3C4104D-184D-4ABB-9356-5ACDF530F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7931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9E14251-DDB8-409E-8217-F46FA22DF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931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Line 88">
              <a:extLst>
                <a:ext uri="{FF2B5EF4-FFF2-40B4-BE49-F238E27FC236}">
                  <a16:creationId xmlns:a16="http://schemas.microsoft.com/office/drawing/2014/main" id="{E08726F5-A8D7-4D38-B718-E3DFB8174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65911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2E480F-3413-4F50-B23F-F6BE7F714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911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Line 90">
              <a:extLst>
                <a:ext uri="{FF2B5EF4-FFF2-40B4-BE49-F238E27FC236}">
                  <a16:creationId xmlns:a16="http://schemas.microsoft.com/office/drawing/2014/main" id="{5E397222-943B-4BF8-BB2E-0C05088FC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3890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0A90586-C2B4-4578-99EF-3DE357FEE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890" y="2454696"/>
              <a:ext cx="5143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Line 92">
              <a:extLst>
                <a:ext uri="{FF2B5EF4-FFF2-40B4-BE49-F238E27FC236}">
                  <a16:creationId xmlns:a16="http://schemas.microsoft.com/office/drawing/2014/main" id="{F76E5C4F-D90F-47A2-A7C5-9CB0B9CC1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8135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747B8CC-35B2-48E2-8E61-7988762AC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135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Line 94">
              <a:extLst>
                <a:ext uri="{FF2B5EF4-FFF2-40B4-BE49-F238E27FC236}">
                  <a16:creationId xmlns:a16="http://schemas.microsoft.com/office/drawing/2014/main" id="{0756CC3A-CBA1-4F44-A950-6ABB5CD43F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115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6178C66-DD58-4BFE-B8F1-280314391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115" y="2454696"/>
              <a:ext cx="5143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Line 96">
              <a:extLst>
                <a:ext uri="{FF2B5EF4-FFF2-40B4-BE49-F238E27FC236}">
                  <a16:creationId xmlns:a16="http://schemas.microsoft.com/office/drawing/2014/main" id="{5BF2E6DA-5696-4C58-A4A6-B5D80DD1E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4088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A7FA0F5-F65A-4DB1-97A8-94C0CDC98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4088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Line 98">
              <a:extLst>
                <a:ext uri="{FF2B5EF4-FFF2-40B4-BE49-F238E27FC236}">
                  <a16:creationId xmlns:a16="http://schemas.microsoft.com/office/drawing/2014/main" id="{01249D35-5665-49D0-BF65-F9250F57F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38334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43F3F45-CB4B-4A69-9761-C3BF6F52B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8334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Line 100">
              <a:extLst>
                <a:ext uri="{FF2B5EF4-FFF2-40B4-BE49-F238E27FC236}">
                  <a16:creationId xmlns:a16="http://schemas.microsoft.com/office/drawing/2014/main" id="{E8019E68-CC13-46A6-9FE1-E249E3A87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6313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503D4FA-9A7F-4BA2-AF76-1BF75163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6313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Line 102">
              <a:extLst>
                <a:ext uri="{FF2B5EF4-FFF2-40B4-BE49-F238E27FC236}">
                  <a16:creationId xmlns:a16="http://schemas.microsoft.com/office/drawing/2014/main" id="{F7B2F353-7A59-4659-9C35-90515A4085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3008497"/>
              <a:ext cx="76779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7F47152-0D67-4862-A38F-574B4D2A0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3008497"/>
              <a:ext cx="7677902" cy="66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Line 104">
              <a:extLst>
                <a:ext uri="{FF2B5EF4-FFF2-40B4-BE49-F238E27FC236}">
                  <a16:creationId xmlns:a16="http://schemas.microsoft.com/office/drawing/2014/main" id="{0AEFC0D8-5103-4CF9-A40A-1A9E09DDB3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3284561"/>
              <a:ext cx="942810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FC4FE2A-1A6C-4461-A292-5CBEA09AD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3284561"/>
              <a:ext cx="942810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Line 106">
              <a:extLst>
                <a:ext uri="{FF2B5EF4-FFF2-40B4-BE49-F238E27FC236}">
                  <a16:creationId xmlns:a16="http://schemas.microsoft.com/office/drawing/2014/main" id="{F054CFEB-8730-4053-98CF-61543670F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3284561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601285A-D120-4535-844B-39D6EA2FB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3284561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Line 108">
              <a:extLst>
                <a:ext uri="{FF2B5EF4-FFF2-40B4-BE49-F238E27FC236}">
                  <a16:creationId xmlns:a16="http://schemas.microsoft.com/office/drawing/2014/main" id="{8FA07774-4C49-41F2-B671-D9C6BED17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472" y="3284561"/>
              <a:ext cx="1846194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849D86E-17C3-44D2-994A-F78840B6B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472" y="3284561"/>
              <a:ext cx="1846194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Line 110">
              <a:extLst>
                <a:ext uri="{FF2B5EF4-FFF2-40B4-BE49-F238E27FC236}">
                  <a16:creationId xmlns:a16="http://schemas.microsoft.com/office/drawing/2014/main" id="{40E542C3-C846-4249-BEF3-ED10888BC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808" y="3284561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44CBD57-83D4-400E-9F53-D7AB2362D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808" y="3284561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Line 112">
              <a:extLst>
                <a:ext uri="{FF2B5EF4-FFF2-40B4-BE49-F238E27FC236}">
                  <a16:creationId xmlns:a16="http://schemas.microsoft.com/office/drawing/2014/main" id="{C7DC7A1D-410D-4AAB-B2E1-CDB36479F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7012" y="3284561"/>
              <a:ext cx="1745056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3FACE2-321F-4273-9B7E-784BEFE19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12" y="3284561"/>
              <a:ext cx="1745056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Line 114">
              <a:extLst>
                <a:ext uri="{FF2B5EF4-FFF2-40B4-BE49-F238E27FC236}">
                  <a16:creationId xmlns:a16="http://schemas.microsoft.com/office/drawing/2014/main" id="{EFF80D9B-C196-4980-9664-A435019E7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7211" y="3284561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31285BA-8F6B-4408-8BD0-000604D31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211" y="3284561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Line 116">
              <a:extLst>
                <a:ext uri="{FF2B5EF4-FFF2-40B4-BE49-F238E27FC236}">
                  <a16:creationId xmlns:a16="http://schemas.microsoft.com/office/drawing/2014/main" id="{62A53C76-42B1-4467-BEA7-F5A65F47F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54293" y="2454696"/>
              <a:ext cx="0" cy="669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FFD2807-6E4D-4F71-A786-6606E6CCA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4293" y="2454696"/>
              <a:ext cx="5143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Line 118">
              <a:extLst>
                <a:ext uri="{FF2B5EF4-FFF2-40B4-BE49-F238E27FC236}">
                  <a16:creationId xmlns:a16="http://schemas.microsoft.com/office/drawing/2014/main" id="{091CC09A-8295-4B03-A904-E93463ED4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2454696"/>
              <a:ext cx="0" cy="100386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76D4F37-4923-4CCF-8549-8CCF9BACF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2454696"/>
              <a:ext cx="6857" cy="100386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Line 120">
              <a:extLst>
                <a:ext uri="{FF2B5EF4-FFF2-40B4-BE49-F238E27FC236}">
                  <a16:creationId xmlns:a16="http://schemas.microsoft.com/office/drawing/2014/main" id="{C8757910-B23F-415B-ABB3-9EF893CE1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370" y="2627027"/>
              <a:ext cx="0" cy="8382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97BCE91-346D-4413-836E-8429F7D8D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370" y="2627027"/>
              <a:ext cx="5143" cy="8382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Line 122">
              <a:extLst>
                <a:ext uri="{FF2B5EF4-FFF2-40B4-BE49-F238E27FC236}">
                  <a16:creationId xmlns:a16="http://schemas.microsoft.com/office/drawing/2014/main" id="{A04AC2D0-04FE-4BF3-A75A-257E0F42D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115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0066F03-8140-4E73-BF5A-29C31388F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115" y="3015189"/>
              <a:ext cx="5143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Line 124">
              <a:extLst>
                <a:ext uri="{FF2B5EF4-FFF2-40B4-BE49-F238E27FC236}">
                  <a16:creationId xmlns:a16="http://schemas.microsoft.com/office/drawing/2014/main" id="{3795E54D-FABF-4FEF-A0E4-E4C733963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1257" y="3458565"/>
              <a:ext cx="930811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3EBFE9D-882E-4942-8209-0E96651AF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1257" y="3458565"/>
              <a:ext cx="930811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Line 126">
              <a:extLst>
                <a:ext uri="{FF2B5EF4-FFF2-40B4-BE49-F238E27FC236}">
                  <a16:creationId xmlns:a16="http://schemas.microsoft.com/office/drawing/2014/main" id="{E4F00D1C-4817-4B37-85F4-D813CEF46B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7211" y="3458565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E32CD2A-D9A0-4D12-B159-475BB6AB8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211" y="3458565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Line 128">
              <a:extLst>
                <a:ext uri="{FF2B5EF4-FFF2-40B4-BE49-F238E27FC236}">
                  <a16:creationId xmlns:a16="http://schemas.microsoft.com/office/drawing/2014/main" id="{37B04487-323B-4651-B895-381A9445C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0635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7D1D0DB-36AA-487A-8FA5-CAA51FFB9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0635" y="3015189"/>
              <a:ext cx="6857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Line 130">
              <a:extLst>
                <a:ext uri="{FF2B5EF4-FFF2-40B4-BE49-F238E27FC236}">
                  <a16:creationId xmlns:a16="http://schemas.microsoft.com/office/drawing/2014/main" id="{A909E458-2080-471F-A74B-51DAD81FF3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8615" y="2635392"/>
              <a:ext cx="0" cy="8298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78F3ABA-F6BD-4A6C-B4FF-BE714F547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615" y="2635392"/>
              <a:ext cx="6857" cy="8298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Line 132">
              <a:extLst>
                <a:ext uri="{FF2B5EF4-FFF2-40B4-BE49-F238E27FC236}">
                  <a16:creationId xmlns:a16="http://schemas.microsoft.com/office/drawing/2014/main" id="{894C17FF-FD41-4704-A5F5-0789D4A70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6595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5440802-0609-4899-BCB0-40D54112F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595" y="3015189"/>
              <a:ext cx="5143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Line 134">
              <a:extLst>
                <a:ext uri="{FF2B5EF4-FFF2-40B4-BE49-F238E27FC236}">
                  <a16:creationId xmlns:a16="http://schemas.microsoft.com/office/drawing/2014/main" id="{12862B22-A365-42A4-8715-C38923834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706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D215329-BA37-4CD4-9817-5130FCF5B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706" y="3015189"/>
              <a:ext cx="6857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Line 136">
              <a:extLst>
                <a:ext uri="{FF2B5EF4-FFF2-40B4-BE49-F238E27FC236}">
                  <a16:creationId xmlns:a16="http://schemas.microsoft.com/office/drawing/2014/main" id="{B5F9A01C-DFDC-469A-8090-F52E95167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3686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642BF16-D0EA-4F41-845E-A80042E57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686" y="3015189"/>
              <a:ext cx="6857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Line 138">
              <a:extLst>
                <a:ext uri="{FF2B5EF4-FFF2-40B4-BE49-F238E27FC236}">
                  <a16:creationId xmlns:a16="http://schemas.microsoft.com/office/drawing/2014/main" id="{2DA5AE79-5FE5-457C-AEF5-F85B99899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1665" y="2635392"/>
              <a:ext cx="0" cy="8298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B172E59-7510-49F1-B070-70DEDA960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665" y="2635392"/>
              <a:ext cx="5143" cy="8298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Line 140">
              <a:extLst>
                <a:ext uri="{FF2B5EF4-FFF2-40B4-BE49-F238E27FC236}">
                  <a16:creationId xmlns:a16="http://schemas.microsoft.com/office/drawing/2014/main" id="{2C611DC0-DEEB-46CA-8259-CE70DCF43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7931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DA6A44E-988B-4DB5-B45B-307C75866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931" y="3015189"/>
              <a:ext cx="6857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Line 142">
              <a:extLst>
                <a:ext uri="{FF2B5EF4-FFF2-40B4-BE49-F238E27FC236}">
                  <a16:creationId xmlns:a16="http://schemas.microsoft.com/office/drawing/2014/main" id="{57D1648B-7A23-4DA2-844F-E30990AB4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65911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92A9CFC-F6A1-4621-BDAE-7B2D20508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911" y="3015189"/>
              <a:ext cx="6857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Line 144">
              <a:extLst>
                <a:ext uri="{FF2B5EF4-FFF2-40B4-BE49-F238E27FC236}">
                  <a16:creationId xmlns:a16="http://schemas.microsoft.com/office/drawing/2014/main" id="{72C38504-C350-4AED-8B7A-C31CE51D5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3890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54297F82-DBE4-4949-8819-A219E817C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890" y="3015189"/>
              <a:ext cx="5143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Line 146">
              <a:extLst>
                <a:ext uri="{FF2B5EF4-FFF2-40B4-BE49-F238E27FC236}">
                  <a16:creationId xmlns:a16="http://schemas.microsoft.com/office/drawing/2014/main" id="{F36539B3-A6E0-4E2B-81DB-F4392A83BB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0156" y="2635392"/>
              <a:ext cx="0" cy="8298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44883318-08DC-4750-9DF3-2BB703A8B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156" y="2635392"/>
              <a:ext cx="6857" cy="8298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Line 148">
              <a:extLst>
                <a:ext uri="{FF2B5EF4-FFF2-40B4-BE49-F238E27FC236}">
                  <a16:creationId xmlns:a16="http://schemas.microsoft.com/office/drawing/2014/main" id="{09408D39-7C6C-4A05-AD84-E387D37DB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8135" y="3015189"/>
              <a:ext cx="0" cy="44337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6BD5E84-6829-4B7D-95CD-290188CB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135" y="3015189"/>
              <a:ext cx="6857" cy="44337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Line 150">
              <a:extLst>
                <a:ext uri="{FF2B5EF4-FFF2-40B4-BE49-F238E27FC236}">
                  <a16:creationId xmlns:a16="http://schemas.microsoft.com/office/drawing/2014/main" id="{E0243307-C3FD-4787-981D-A730BCDAEF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115" y="3458565"/>
              <a:ext cx="0" cy="4701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A0872D7-9DF2-4CBC-8CA6-4FC679E8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115" y="3458565"/>
              <a:ext cx="5143" cy="4701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Line 152">
              <a:extLst>
                <a:ext uri="{FF2B5EF4-FFF2-40B4-BE49-F238E27FC236}">
                  <a16:creationId xmlns:a16="http://schemas.microsoft.com/office/drawing/2014/main" id="{558DFBA4-96A5-4C59-AEA5-9926B60C5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1257" y="3922018"/>
              <a:ext cx="930811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0D52F0B-F6E5-4DEE-9460-BE7411BA3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1257" y="3922018"/>
              <a:ext cx="930811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Line 154">
              <a:extLst>
                <a:ext uri="{FF2B5EF4-FFF2-40B4-BE49-F238E27FC236}">
                  <a16:creationId xmlns:a16="http://schemas.microsoft.com/office/drawing/2014/main" id="{94B7E820-3A2D-4650-B58C-35AD90D6ED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7211" y="3922018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80F2C0C-BAE4-42D8-87F7-CF4BB44A8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211" y="3922018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Line 156">
              <a:extLst>
                <a:ext uri="{FF2B5EF4-FFF2-40B4-BE49-F238E27FC236}">
                  <a16:creationId xmlns:a16="http://schemas.microsoft.com/office/drawing/2014/main" id="{B68C5C9C-5663-4D50-B14C-97EDA7136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3928710"/>
              <a:ext cx="0" cy="13886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4A9DC50-05B5-44EC-9953-4FA952689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3928710"/>
              <a:ext cx="6857" cy="13886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Line 158">
              <a:extLst>
                <a:ext uri="{FF2B5EF4-FFF2-40B4-BE49-F238E27FC236}">
                  <a16:creationId xmlns:a16="http://schemas.microsoft.com/office/drawing/2014/main" id="{35A2A426-957C-49D7-BCCC-0B65AB85E4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4067579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5288FCA-26B9-46D4-88C2-C3DE23A16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4067579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Line 160">
              <a:extLst>
                <a:ext uri="{FF2B5EF4-FFF2-40B4-BE49-F238E27FC236}">
                  <a16:creationId xmlns:a16="http://schemas.microsoft.com/office/drawing/2014/main" id="{16987602-51D5-4606-8A67-4D0FCD481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472" y="4067579"/>
              <a:ext cx="1846194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C16AD78-C0EF-4E87-A001-AA42740A0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472" y="4067579"/>
              <a:ext cx="1846194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Line 162">
              <a:extLst>
                <a:ext uri="{FF2B5EF4-FFF2-40B4-BE49-F238E27FC236}">
                  <a16:creationId xmlns:a16="http://schemas.microsoft.com/office/drawing/2014/main" id="{3C881486-219A-4374-8E49-4E59D0CE4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808" y="4067579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F2003EC-AF0E-4889-A83B-948EA6373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808" y="4067579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Line 164">
              <a:extLst>
                <a:ext uri="{FF2B5EF4-FFF2-40B4-BE49-F238E27FC236}">
                  <a16:creationId xmlns:a16="http://schemas.microsoft.com/office/drawing/2014/main" id="{3B296380-D3BE-446E-B5C0-FFBC68062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7012" y="4067579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6CE238B-4657-45F6-B7CC-82770027A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12" y="4067579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Line 166">
              <a:extLst>
                <a:ext uri="{FF2B5EF4-FFF2-40B4-BE49-F238E27FC236}">
                  <a16:creationId xmlns:a16="http://schemas.microsoft.com/office/drawing/2014/main" id="{EA161AA1-BE30-4CED-80DD-5A5A49F55A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115" y="3928710"/>
              <a:ext cx="0" cy="13886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8ED720C6-B00B-4080-9AE0-98A3C0DB1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115" y="3928710"/>
              <a:ext cx="5143" cy="13886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Line 168">
              <a:extLst>
                <a:ext uri="{FF2B5EF4-FFF2-40B4-BE49-F238E27FC236}">
                  <a16:creationId xmlns:a16="http://schemas.microsoft.com/office/drawing/2014/main" id="{814277B5-CFB5-4058-B043-163BDB4CE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0558" y="2635392"/>
              <a:ext cx="0" cy="14388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9EA237A-B383-463C-AAFD-C2A200230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0558" y="2635392"/>
              <a:ext cx="6857" cy="14388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Line 170">
              <a:extLst>
                <a:ext uri="{FF2B5EF4-FFF2-40B4-BE49-F238E27FC236}">
                  <a16:creationId xmlns:a16="http://schemas.microsoft.com/office/drawing/2014/main" id="{AD93350F-48AE-459C-9821-25A7FA98D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4495896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EC47CFFB-249E-45FF-AC28-026293537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4495896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Line 172">
              <a:extLst>
                <a:ext uri="{FF2B5EF4-FFF2-40B4-BE49-F238E27FC236}">
                  <a16:creationId xmlns:a16="http://schemas.microsoft.com/office/drawing/2014/main" id="{2E37C9CB-17DE-4229-95F4-8237E747D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472" y="4495896"/>
              <a:ext cx="1846194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7E05138-4726-43B2-ADB7-CB0F6BF79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472" y="4495896"/>
              <a:ext cx="1846194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Line 174">
              <a:extLst>
                <a:ext uri="{FF2B5EF4-FFF2-40B4-BE49-F238E27FC236}">
                  <a16:creationId xmlns:a16="http://schemas.microsoft.com/office/drawing/2014/main" id="{74704D79-DC51-439F-820A-6CA4039C10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808" y="4495896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E77C5791-B362-40E7-99CD-3D4CDCBE3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808" y="4495896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Line 176">
              <a:extLst>
                <a:ext uri="{FF2B5EF4-FFF2-40B4-BE49-F238E27FC236}">
                  <a16:creationId xmlns:a16="http://schemas.microsoft.com/office/drawing/2014/main" id="{6DF2F13D-3BEB-4B90-A59E-849EB3F95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7012" y="4495896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0934153-C7F8-4316-B0D9-864202DD1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12" y="4495896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Line 178">
              <a:extLst>
                <a:ext uri="{FF2B5EF4-FFF2-40B4-BE49-F238E27FC236}">
                  <a16:creationId xmlns:a16="http://schemas.microsoft.com/office/drawing/2014/main" id="{EC44605D-0B1E-44AB-85DF-E18FA91EA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4088" y="3015189"/>
              <a:ext cx="0" cy="105238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22A4439-D4E8-4F0E-8A3E-B313419C0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4088" y="3015189"/>
              <a:ext cx="6857" cy="105238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Line 180">
              <a:extLst>
                <a:ext uri="{FF2B5EF4-FFF2-40B4-BE49-F238E27FC236}">
                  <a16:creationId xmlns:a16="http://schemas.microsoft.com/office/drawing/2014/main" id="{89096D5F-3604-4C0E-9DD6-3769B35D64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068" y="2635392"/>
              <a:ext cx="0" cy="14388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33B3C9F-1BC7-43A3-A773-53B60DB73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2068" y="2635392"/>
              <a:ext cx="5143" cy="14388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Line 182">
              <a:extLst>
                <a:ext uri="{FF2B5EF4-FFF2-40B4-BE49-F238E27FC236}">
                  <a16:creationId xmlns:a16="http://schemas.microsoft.com/office/drawing/2014/main" id="{4AA24827-DAF3-4937-93BB-8627EA9037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38334" y="3015189"/>
              <a:ext cx="0" cy="105238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7F2FEC0-C788-4A90-B873-E48BC5DB3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8334" y="3015189"/>
              <a:ext cx="6857" cy="105238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Line 184">
              <a:extLst>
                <a:ext uri="{FF2B5EF4-FFF2-40B4-BE49-F238E27FC236}">
                  <a16:creationId xmlns:a16="http://schemas.microsoft.com/office/drawing/2014/main" id="{FB389C50-7F69-40BD-9AE0-72F522246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6313" y="3291253"/>
              <a:ext cx="0" cy="77632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C84D487-8760-4663-A2F1-3640FE28D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6313" y="3291253"/>
              <a:ext cx="6857" cy="77632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Line 186">
              <a:extLst>
                <a:ext uri="{FF2B5EF4-FFF2-40B4-BE49-F238E27FC236}">
                  <a16:creationId xmlns:a16="http://schemas.microsoft.com/office/drawing/2014/main" id="{20CFE97A-D808-4A5E-807A-4899E5F9A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54293" y="3291253"/>
              <a:ext cx="0" cy="776325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541F692-EE1C-4069-B675-62D134056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4293" y="3291253"/>
              <a:ext cx="5143" cy="77632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Line 188">
              <a:extLst>
                <a:ext uri="{FF2B5EF4-FFF2-40B4-BE49-F238E27FC236}">
                  <a16:creationId xmlns:a16="http://schemas.microsoft.com/office/drawing/2014/main" id="{CAD6A3C5-BF22-4A23-B869-86CD5DF0E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4502589"/>
              <a:ext cx="0" cy="13886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736B7CA-5E9D-4C4B-9162-DC47F46C0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4502589"/>
              <a:ext cx="6857" cy="13886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Line 190">
              <a:extLst>
                <a:ext uri="{FF2B5EF4-FFF2-40B4-BE49-F238E27FC236}">
                  <a16:creationId xmlns:a16="http://schemas.microsoft.com/office/drawing/2014/main" id="{9046B3EF-7520-4050-BCFF-7EA71520A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4641457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69D91D2-FCA0-4101-B9F2-23202E738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4641457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Line 192">
              <a:extLst>
                <a:ext uri="{FF2B5EF4-FFF2-40B4-BE49-F238E27FC236}">
                  <a16:creationId xmlns:a16="http://schemas.microsoft.com/office/drawing/2014/main" id="{487AEA0B-6091-448F-B2A1-071AD6ED7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472" y="4641457"/>
              <a:ext cx="1846194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67562C7A-11DA-4CBC-96BA-75D0DDBE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472" y="4641457"/>
              <a:ext cx="1846194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Line 194">
              <a:extLst>
                <a:ext uri="{FF2B5EF4-FFF2-40B4-BE49-F238E27FC236}">
                  <a16:creationId xmlns:a16="http://schemas.microsoft.com/office/drawing/2014/main" id="{3834BA81-5689-4582-8903-6D7DF9774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808" y="4641457"/>
              <a:ext cx="1623348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92D711B3-48EF-4DE6-92FF-F9665D3F3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808" y="4641457"/>
              <a:ext cx="1623348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Line 196">
              <a:extLst>
                <a:ext uri="{FF2B5EF4-FFF2-40B4-BE49-F238E27FC236}">
                  <a16:creationId xmlns:a16="http://schemas.microsoft.com/office/drawing/2014/main" id="{1D877C83-6640-46FD-8ACF-F0697DCD0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7012" y="4641457"/>
              <a:ext cx="1745056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ABF288A-ABD7-4230-8BED-59EF62AD0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12" y="4641457"/>
              <a:ext cx="1745056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Line 198">
              <a:extLst>
                <a:ext uri="{FF2B5EF4-FFF2-40B4-BE49-F238E27FC236}">
                  <a16:creationId xmlns:a16="http://schemas.microsoft.com/office/drawing/2014/main" id="{0ECAC3E2-814B-4A6B-BF69-7787EB9D8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7211" y="4641457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474C683-4F4D-49DD-A930-CAFE629FE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211" y="4641457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Line 200">
              <a:extLst>
                <a:ext uri="{FF2B5EF4-FFF2-40B4-BE49-F238E27FC236}">
                  <a16:creationId xmlns:a16="http://schemas.microsoft.com/office/drawing/2014/main" id="{ABA6A257-8A41-460D-A642-F373A45F5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6313" y="4502589"/>
              <a:ext cx="0" cy="13886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F313D8F5-9664-4393-8FC6-C845BE095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6313" y="4502589"/>
              <a:ext cx="6857" cy="13886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Line 202">
              <a:extLst>
                <a:ext uri="{FF2B5EF4-FFF2-40B4-BE49-F238E27FC236}">
                  <a16:creationId xmlns:a16="http://schemas.microsoft.com/office/drawing/2014/main" id="{5914EFA4-41AE-4B3D-BC61-04CB92FAF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13" y="5056390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FF32BC9B-ACD3-46C7-AAAC-4DD63954D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13" y="5056390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Line 204">
              <a:extLst>
                <a:ext uri="{FF2B5EF4-FFF2-40B4-BE49-F238E27FC236}">
                  <a16:creationId xmlns:a16="http://schemas.microsoft.com/office/drawing/2014/main" id="{909238B0-2A37-45F4-A6A1-94897F94A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472" y="5056390"/>
              <a:ext cx="1846194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E42C8424-6109-4936-838A-9F42D8AE8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471" y="5056390"/>
              <a:ext cx="1846193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Line 207">
              <a:extLst>
                <a:ext uri="{FF2B5EF4-FFF2-40B4-BE49-F238E27FC236}">
                  <a16:creationId xmlns:a16="http://schemas.microsoft.com/office/drawing/2014/main" id="{3F389D82-8920-4C44-AD7B-9132CDAD0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807" y="5056390"/>
              <a:ext cx="1623347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B030931E-DCE8-459B-A5A6-8345F9334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807" y="5056390"/>
              <a:ext cx="162334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Line 209">
              <a:extLst>
                <a:ext uri="{FF2B5EF4-FFF2-40B4-BE49-F238E27FC236}">
                  <a16:creationId xmlns:a16="http://schemas.microsoft.com/office/drawing/2014/main" id="{06505B90-423A-424A-9E2E-E625BFBD7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7010" y="5056390"/>
              <a:ext cx="1745055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642720D-5C76-4937-9FBA-F101E3B6F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10" y="5056390"/>
              <a:ext cx="1745055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Line 211">
              <a:extLst>
                <a:ext uri="{FF2B5EF4-FFF2-40B4-BE49-F238E27FC236}">
                  <a16:creationId xmlns:a16="http://schemas.microsoft.com/office/drawing/2014/main" id="{D653FA55-8FD5-4A67-94C6-770F907F3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7208" y="5056390"/>
              <a:ext cx="809102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CF97608-2A4B-4491-8894-BE81F8292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208" y="5056390"/>
              <a:ext cx="809102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Line 213">
              <a:extLst>
                <a:ext uri="{FF2B5EF4-FFF2-40B4-BE49-F238E27FC236}">
                  <a16:creationId xmlns:a16="http://schemas.microsoft.com/office/drawing/2014/main" id="{84772A6D-9221-44E6-869E-1E7933C8D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54289" y="4502589"/>
              <a:ext cx="0" cy="13886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0048A641-FE91-4E17-9D78-10586EB88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4289" y="4502589"/>
              <a:ext cx="5143" cy="13886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Line 215">
              <a:extLst>
                <a:ext uri="{FF2B5EF4-FFF2-40B4-BE49-F238E27FC236}">
                  <a16:creationId xmlns:a16="http://schemas.microsoft.com/office/drawing/2014/main" id="{448B3A44-4E2C-4759-A714-3E38D3A6C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560" y="5063082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5FA9688F-A132-45C0-82DF-B3E877F3E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560" y="5063082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Line 217">
              <a:extLst>
                <a:ext uri="{FF2B5EF4-FFF2-40B4-BE49-F238E27FC236}">
                  <a16:creationId xmlns:a16="http://schemas.microsoft.com/office/drawing/2014/main" id="{CA606634-B4AE-490A-B28D-EC86E072B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370" y="3922018"/>
              <a:ext cx="1714" cy="11410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75C75A1-0EA0-4895-8C5F-C9BE3974B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370" y="3922018"/>
              <a:ext cx="5143" cy="11477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Line 219">
              <a:extLst>
                <a:ext uri="{FF2B5EF4-FFF2-40B4-BE49-F238E27FC236}">
                  <a16:creationId xmlns:a16="http://schemas.microsoft.com/office/drawing/2014/main" id="{579F5477-5F82-4D17-9D9B-9A8FFCF05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0635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51E50094-6439-4E6D-B521-8A33128C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0635" y="3928710"/>
              <a:ext cx="6857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Line 221">
              <a:extLst>
                <a:ext uri="{FF2B5EF4-FFF2-40B4-BE49-F238E27FC236}">
                  <a16:creationId xmlns:a16="http://schemas.microsoft.com/office/drawing/2014/main" id="{7106AB77-0976-4E23-A71B-8BE391F07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8614" y="3922018"/>
              <a:ext cx="1714" cy="11410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A30D0875-C3BB-4229-9326-A7D5AFBB7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614" y="3922018"/>
              <a:ext cx="6857" cy="11477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Line 223">
              <a:extLst>
                <a:ext uri="{FF2B5EF4-FFF2-40B4-BE49-F238E27FC236}">
                  <a16:creationId xmlns:a16="http://schemas.microsoft.com/office/drawing/2014/main" id="{F8DD8B0B-D9E2-4106-A416-8ABC00163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6594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150FB61-30F4-4AB8-97C9-312D93E0A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594" y="3928710"/>
              <a:ext cx="5143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Line 225">
              <a:extLst>
                <a:ext uri="{FF2B5EF4-FFF2-40B4-BE49-F238E27FC236}">
                  <a16:creationId xmlns:a16="http://schemas.microsoft.com/office/drawing/2014/main" id="{9C63A211-42DD-45C5-A626-CE0F89784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705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BEC7F8CF-E24E-4143-BE13-9D23F7261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705" y="3928710"/>
              <a:ext cx="6857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Line 227">
              <a:extLst>
                <a:ext uri="{FF2B5EF4-FFF2-40B4-BE49-F238E27FC236}">
                  <a16:creationId xmlns:a16="http://schemas.microsoft.com/office/drawing/2014/main" id="{B330697B-34F6-44CC-A7F1-23232B2B6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3684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C16F27D-BA6F-4A18-971F-1BEB4F3AC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684" y="3928710"/>
              <a:ext cx="6857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Line 229">
              <a:extLst>
                <a:ext uri="{FF2B5EF4-FFF2-40B4-BE49-F238E27FC236}">
                  <a16:creationId xmlns:a16="http://schemas.microsoft.com/office/drawing/2014/main" id="{49CF45E2-0118-4786-8FD7-F31E7DD58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1664" y="3922018"/>
              <a:ext cx="1714" cy="11410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DCE327E-8AA8-4A23-83C8-52AE7462D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664" y="3922018"/>
              <a:ext cx="5143" cy="11477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Line 231">
              <a:extLst>
                <a:ext uri="{FF2B5EF4-FFF2-40B4-BE49-F238E27FC236}">
                  <a16:creationId xmlns:a16="http://schemas.microsoft.com/office/drawing/2014/main" id="{0C13EC7B-2424-4B73-8809-EBB6C5AC2A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7929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5B262E08-CE69-4694-B332-C352C6C03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929" y="3928710"/>
              <a:ext cx="6857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Line 233">
              <a:extLst>
                <a:ext uri="{FF2B5EF4-FFF2-40B4-BE49-F238E27FC236}">
                  <a16:creationId xmlns:a16="http://schemas.microsoft.com/office/drawing/2014/main" id="{66FE8E02-E1E8-41A6-A7A9-437BED9AF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65909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0FFF3CF6-D262-47A5-AF47-7787B6DED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909" y="3928710"/>
              <a:ext cx="6857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Line 235">
              <a:extLst>
                <a:ext uri="{FF2B5EF4-FFF2-40B4-BE49-F238E27FC236}">
                  <a16:creationId xmlns:a16="http://schemas.microsoft.com/office/drawing/2014/main" id="{582B4F74-954A-47F2-B480-BCBAE619D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3888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E496747-8E2C-4C24-A99B-F77EAC010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888" y="3928710"/>
              <a:ext cx="5143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Line 237">
              <a:extLst>
                <a:ext uri="{FF2B5EF4-FFF2-40B4-BE49-F238E27FC236}">
                  <a16:creationId xmlns:a16="http://schemas.microsoft.com/office/drawing/2014/main" id="{8555E876-200D-4F3C-97A6-BB73E6E2E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0153" y="3922018"/>
              <a:ext cx="1714" cy="11410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086F3AE-77FB-4DEF-8DDF-09CB3A34D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153" y="3922018"/>
              <a:ext cx="6857" cy="11477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Line 239">
              <a:extLst>
                <a:ext uri="{FF2B5EF4-FFF2-40B4-BE49-F238E27FC236}">
                  <a16:creationId xmlns:a16="http://schemas.microsoft.com/office/drawing/2014/main" id="{1C3C77FA-F0E5-4EDA-B004-08499F647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8133" y="3928710"/>
              <a:ext cx="1714" cy="1134372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53642F0D-0505-4E2C-9FB4-C23B1EDB2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133" y="3928710"/>
              <a:ext cx="6857" cy="114106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Line 241">
              <a:extLst>
                <a:ext uri="{FF2B5EF4-FFF2-40B4-BE49-F238E27FC236}">
                  <a16:creationId xmlns:a16="http://schemas.microsoft.com/office/drawing/2014/main" id="{D5AAB0BA-A3B9-4BFD-BD34-FCDDA8564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112" y="4502589"/>
              <a:ext cx="1714" cy="56049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3ED73FEF-CCE6-480B-A286-5D9E1568F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112" y="4502589"/>
              <a:ext cx="5143" cy="56718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Line 243">
              <a:extLst>
                <a:ext uri="{FF2B5EF4-FFF2-40B4-BE49-F238E27FC236}">
                  <a16:creationId xmlns:a16="http://schemas.microsoft.com/office/drawing/2014/main" id="{8800FACB-C3B5-4C15-9FD5-4FCE0A44D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4086" y="4502589"/>
              <a:ext cx="1714" cy="56049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2070ABB4-35EB-4BDB-B1AE-699C1B260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4086" y="4502589"/>
              <a:ext cx="6857" cy="56718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Line 245">
              <a:extLst>
                <a:ext uri="{FF2B5EF4-FFF2-40B4-BE49-F238E27FC236}">
                  <a16:creationId xmlns:a16="http://schemas.microsoft.com/office/drawing/2014/main" id="{718EA281-B39E-4A19-952A-9E080A498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065" y="4495896"/>
              <a:ext cx="1714" cy="5671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C2BE4D0B-40F7-4B91-A5CD-A805FF175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2065" y="4495896"/>
              <a:ext cx="5143" cy="5738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Line 247">
              <a:extLst>
                <a:ext uri="{FF2B5EF4-FFF2-40B4-BE49-F238E27FC236}">
                  <a16:creationId xmlns:a16="http://schemas.microsoft.com/office/drawing/2014/main" id="{ABCD089C-6FDB-4A33-ADD9-77BEBF81DE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38330" y="4502589"/>
              <a:ext cx="1714" cy="56049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C9F9C28-D5DC-4A9E-88D1-ECB7713F6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8330" y="4502589"/>
              <a:ext cx="6857" cy="56718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Line 249">
              <a:extLst>
                <a:ext uri="{FF2B5EF4-FFF2-40B4-BE49-F238E27FC236}">
                  <a16:creationId xmlns:a16="http://schemas.microsoft.com/office/drawing/2014/main" id="{00095973-AD77-47AD-B8EF-154909CAF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6310" y="5063082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B463D70C-2A76-4184-94A4-37EA0AF42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6310" y="5063082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Line 251">
              <a:extLst>
                <a:ext uri="{FF2B5EF4-FFF2-40B4-BE49-F238E27FC236}">
                  <a16:creationId xmlns:a16="http://schemas.microsoft.com/office/drawing/2014/main" id="{5A65B6FD-73A3-4009-A069-AA36EF153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54289" y="5063082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9C903EBD-5DF2-4A4F-B1AA-2965AACD0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4289" y="5063082"/>
              <a:ext cx="5143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Line 253">
              <a:extLst>
                <a:ext uri="{FF2B5EF4-FFF2-40B4-BE49-F238E27FC236}">
                  <a16:creationId xmlns:a16="http://schemas.microsoft.com/office/drawing/2014/main" id="{5B655EB1-EECF-4A19-A9A5-8CD45F450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0555" y="4495896"/>
              <a:ext cx="1714" cy="5671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FBB2F75B-C6E9-4364-9D5F-B77756026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0555" y="4495896"/>
              <a:ext cx="6857" cy="5738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Line 255">
              <a:extLst>
                <a:ext uri="{FF2B5EF4-FFF2-40B4-BE49-F238E27FC236}">
                  <a16:creationId xmlns:a16="http://schemas.microsoft.com/office/drawing/2014/main" id="{73F44736-D6F7-4134-B55A-F686C776C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2454696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54B9BC6-E14E-427E-9BE8-89EDA917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24546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Line 257">
              <a:extLst>
                <a:ext uri="{FF2B5EF4-FFF2-40B4-BE49-F238E27FC236}">
                  <a16:creationId xmlns:a16="http://schemas.microsoft.com/office/drawing/2014/main" id="{7F110B14-8205-4190-819D-C33EEA2394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2627027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1991813E-32E8-418E-88CE-4B5268A15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2627027"/>
              <a:ext cx="6857" cy="836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Line 259">
              <a:extLst>
                <a:ext uri="{FF2B5EF4-FFF2-40B4-BE49-F238E27FC236}">
                  <a16:creationId xmlns:a16="http://schemas.microsoft.com/office/drawing/2014/main" id="{A2B60A06-5B1D-4572-A6EA-041765214E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2801031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2835CE2-5080-4A5E-9ADE-465363DAD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2801031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Line 261">
              <a:extLst>
                <a:ext uri="{FF2B5EF4-FFF2-40B4-BE49-F238E27FC236}">
                  <a16:creationId xmlns:a16="http://schemas.microsoft.com/office/drawing/2014/main" id="{BEEDDEB1-D3A5-4185-8ABB-4FCF448F3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3008497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D3CD96CA-FD87-4B26-B1C1-2711C5A9C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3008497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Line 263">
              <a:extLst>
                <a:ext uri="{FF2B5EF4-FFF2-40B4-BE49-F238E27FC236}">
                  <a16:creationId xmlns:a16="http://schemas.microsoft.com/office/drawing/2014/main" id="{0E19A053-85AF-48D4-ACB7-6071FE11A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3284561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531849A4-9F3A-4449-B5CE-C2F6574C7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3284561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Line 265">
              <a:extLst>
                <a:ext uri="{FF2B5EF4-FFF2-40B4-BE49-F238E27FC236}">
                  <a16:creationId xmlns:a16="http://schemas.microsoft.com/office/drawing/2014/main" id="{9DAD71D0-F482-43D9-999B-A2978A360B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3458565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31C9CA8-8CE2-414C-985A-B5414CFC6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3458565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Line 267">
              <a:extLst>
                <a:ext uri="{FF2B5EF4-FFF2-40B4-BE49-F238E27FC236}">
                  <a16:creationId xmlns:a16="http://schemas.microsoft.com/office/drawing/2014/main" id="{AABB9DAA-130D-414E-A9DC-8309E7B7C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3922018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D9C4FD0C-7DC9-44F1-84BB-38DD9011C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3922018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Line 269">
              <a:extLst>
                <a:ext uri="{FF2B5EF4-FFF2-40B4-BE49-F238E27FC236}">
                  <a16:creationId xmlns:a16="http://schemas.microsoft.com/office/drawing/2014/main" id="{257E0BCB-3498-4828-9507-4337BD22F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4067579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1220B94A-C471-40EF-B0BB-0F81989FB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4067579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Line 271">
              <a:extLst>
                <a:ext uri="{FF2B5EF4-FFF2-40B4-BE49-F238E27FC236}">
                  <a16:creationId xmlns:a16="http://schemas.microsoft.com/office/drawing/2014/main" id="{08FA60A2-6CCE-4C83-9513-365CDBEF8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4495896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D4E9E4F-8C8B-4152-840C-9AECE92D6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4495896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Line 273">
              <a:extLst>
                <a:ext uri="{FF2B5EF4-FFF2-40B4-BE49-F238E27FC236}">
                  <a16:creationId xmlns:a16="http://schemas.microsoft.com/office/drawing/2014/main" id="{D00DFC66-95C4-43D4-8347-57A79DB0EE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4641457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BE0C3F7B-E4C0-4103-BDD9-71D999899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4641457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Line 275">
              <a:extLst>
                <a:ext uri="{FF2B5EF4-FFF2-40B4-BE49-F238E27FC236}">
                  <a16:creationId xmlns:a16="http://schemas.microsoft.com/office/drawing/2014/main" id="{0C490873-5307-4786-AC4C-1534FD2DB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7411" y="5056390"/>
              <a:ext cx="1714" cy="167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1C8789B8-85F8-419B-8E53-5A6AD049B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411" y="5056390"/>
              <a:ext cx="6857" cy="669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7F8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67" name="Diagram 266">
            <a:extLst>
              <a:ext uri="{FF2B5EF4-FFF2-40B4-BE49-F238E27FC236}">
                <a16:creationId xmlns:a16="http://schemas.microsoft.com/office/drawing/2014/main" id="{36EB0381-760F-48F3-8C09-D4241933C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251502"/>
              </p:ext>
            </p:extLst>
          </p:nvPr>
        </p:nvGraphicFramePr>
        <p:xfrm>
          <a:off x="2015705" y="2070443"/>
          <a:ext cx="8411577" cy="303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A1327-BF17-4320-925C-430AE75D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57272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F58D-6501-4BD8-A121-6E7CA5F9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Property/Proprietary Aspects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AB0EB-36AD-402B-92A8-A4B55A164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70" y="2493485"/>
            <a:ext cx="3820205" cy="2542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6E503E-DB1A-4DC6-B5BD-7080BE47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7" y="3351881"/>
            <a:ext cx="195262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BD617-04BC-4A52-A68E-A720A6A34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285" y="2493485"/>
            <a:ext cx="3028950" cy="1762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53F9D-B137-406C-A354-994AC66E9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4255610"/>
            <a:ext cx="1621790" cy="162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59585-F822-4072-B362-EF4951526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142" y="4957921"/>
            <a:ext cx="1997392" cy="103076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003314-A727-4C1A-AE3A-952B75FE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129301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6A51-2DB0-45AF-8191-694912AC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Cap 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3AE51-73B8-41A2-97F3-2B423855B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124" y="1825626"/>
            <a:ext cx="542222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87E46-1CFC-4E7D-8D9E-92688B3C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3795258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B3788-43D6-4C06-ACC1-06A2058F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Financials  Historical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9C9A6-896A-4F97-901E-DC49C0C0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551" y="1825626"/>
            <a:ext cx="5453373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13983-4A7E-4B23-8D17-58C29593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2426642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EFD1-4281-470E-9A02-80DFC7DB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 – Projected</a:t>
            </a:r>
            <a:br>
              <a:rPr lang="en-US" dirty="0"/>
            </a:br>
            <a:r>
              <a:rPr lang="en-US" sz="3600" dirty="0"/>
              <a:t>Preferably Graphed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ABF98-F143-49A1-9F17-C29EA79D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660" y="1247871"/>
            <a:ext cx="6073675" cy="4169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D8D87-D859-43E1-B4AD-10D32B23460E}"/>
              </a:ext>
            </a:extLst>
          </p:cNvPr>
          <p:cNvSpPr txBox="1"/>
          <p:nvPr/>
        </p:nvSpPr>
        <p:spPr>
          <a:xfrm>
            <a:off x="474700" y="2615149"/>
            <a:ext cx="428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“A picture is worth a thousand words”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322DD-859D-45B8-9E10-22CAED6ED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007" y="3241534"/>
            <a:ext cx="4836393" cy="307770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A11F1-DE3F-4241-BF2B-6C91B19E0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79552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E33E-AC43-45D9-9484-0C413F65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228848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Title Slide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Company Name</a:t>
            </a:r>
            <a:br>
              <a:rPr lang="en-US" sz="6000" dirty="0"/>
            </a:br>
            <a:r>
              <a:rPr lang="en-US" sz="6000" dirty="0"/>
              <a:t>Company Logo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54FCC-414E-4BDA-B7EA-4FB32EDDEC8D}"/>
              </a:ext>
            </a:extLst>
          </p:cNvPr>
          <p:cNvSpPr txBox="1"/>
          <p:nvPr/>
        </p:nvSpPr>
        <p:spPr>
          <a:xfrm>
            <a:off x="8601075" y="5320799"/>
            <a:ext cx="313372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Contact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E027A-9A50-445C-9B74-6196E256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4194746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3B7D-DDE4-47E0-8D84-A0A79A08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 – Projected</a:t>
            </a:r>
            <a:br>
              <a:rPr lang="en-US" dirty="0"/>
            </a:br>
            <a:r>
              <a:rPr lang="en-US" sz="3600" dirty="0"/>
              <a:t>Detailed Backup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470ED-9D46-4C05-904E-C33894246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142" y="1712655"/>
            <a:ext cx="7890758" cy="4418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2C799-109B-4471-8738-495102F3570D}"/>
              </a:ext>
            </a:extLst>
          </p:cNvPr>
          <p:cNvSpPr txBox="1"/>
          <p:nvPr/>
        </p:nvSpPr>
        <p:spPr>
          <a:xfrm>
            <a:off x="152400" y="2590800"/>
            <a:ext cx="3310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Moderate Detail in Deck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Excruciating Detail in The Vault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80EB8-1223-4FD9-AEDD-4B7635B3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86104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FF02-8E05-4AAF-9849-D279A88D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7364D-91DB-452C-8324-B182BC5C74CC}"/>
              </a:ext>
            </a:extLst>
          </p:cNvPr>
          <p:cNvSpPr txBox="1"/>
          <p:nvPr/>
        </p:nvSpPr>
        <p:spPr>
          <a:xfrm>
            <a:off x="2672080" y="2611120"/>
            <a:ext cx="5760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Depict Your Various Options:</a:t>
            </a:r>
          </a:p>
          <a:p>
            <a:r>
              <a:rPr lang="en-US" sz="3200" dirty="0"/>
              <a:t>	Growth</a:t>
            </a:r>
          </a:p>
          <a:p>
            <a:r>
              <a:rPr lang="en-US" sz="3200" dirty="0"/>
              <a:t>	Acquisition</a:t>
            </a:r>
          </a:p>
          <a:p>
            <a:r>
              <a:rPr lang="en-US" sz="3200" dirty="0"/>
              <a:t>	IPO</a:t>
            </a:r>
          </a:p>
          <a:p>
            <a:r>
              <a:rPr lang="en-US" sz="3200" dirty="0"/>
              <a:t>	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AB85-F4AA-49F4-BA86-08554208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422887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A58E-30A1-451B-973C-01F502C1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DA362-3B2E-48F9-85B5-A7592519F19F}"/>
              </a:ext>
            </a:extLst>
          </p:cNvPr>
          <p:cNvSpPr txBox="1"/>
          <p:nvPr/>
        </p:nvSpPr>
        <p:spPr>
          <a:xfrm>
            <a:off x="2457450" y="3095625"/>
            <a:ext cx="491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Include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Include Advisors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D4A74-8FA9-4A47-8829-15FE3645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2598043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2A5BD-332A-41DD-A943-A38C956D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4603B-AAB3-4D62-B511-1656DECBBCDC}"/>
              </a:ext>
            </a:extLst>
          </p:cNvPr>
          <p:cNvSpPr txBox="1"/>
          <p:nvPr/>
        </p:nvSpPr>
        <p:spPr>
          <a:xfrm>
            <a:off x="1685925" y="2085975"/>
            <a:ext cx="52387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Money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People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C17E7-B328-425C-A999-A3450015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2636659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B4F69-279F-4E69-A9CB-96ED08DD1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10F23-B2A9-49B0-AC88-0419557D457A}"/>
              </a:ext>
            </a:extLst>
          </p:cNvPr>
          <p:cNvSpPr txBox="1"/>
          <p:nvPr/>
        </p:nvSpPr>
        <p:spPr>
          <a:xfrm>
            <a:off x="2336164" y="3018790"/>
            <a:ext cx="6807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Anticipate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The Appendix for Further Detail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901DD-B705-4278-BCE0-B2676849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17645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39FB1-F50F-490D-9A5D-9303B8C0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Problem/Solution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644681-6363-463F-88A0-72328EE21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285" y="2794590"/>
            <a:ext cx="4618070" cy="3713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69580-C635-44D4-8E51-B4ECD1436E6F}"/>
              </a:ext>
            </a:extLst>
          </p:cNvPr>
          <p:cNvSpPr txBox="1"/>
          <p:nvPr/>
        </p:nvSpPr>
        <p:spPr>
          <a:xfrm>
            <a:off x="7782560" y="568960"/>
            <a:ext cx="364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Napkin Drawing</a:t>
            </a: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C057054D-AC5A-4027-89DA-3F224649C55E}"/>
              </a:ext>
            </a:extLst>
          </p:cNvPr>
          <p:cNvSpPr/>
          <p:nvPr/>
        </p:nvSpPr>
        <p:spPr>
          <a:xfrm rot="10800000">
            <a:off x="6849110" y="884178"/>
            <a:ext cx="933450" cy="2299697"/>
          </a:xfrm>
          <a:prstGeom prst="bentUpArrow">
            <a:avLst>
              <a:gd name="adj1" fmla="val 25000"/>
              <a:gd name="adj2" fmla="val 2441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61532-0878-4215-9EA2-1ECBF0800B5D}"/>
              </a:ext>
            </a:extLst>
          </p:cNvPr>
          <p:cNvSpPr txBox="1"/>
          <p:nvPr/>
        </p:nvSpPr>
        <p:spPr>
          <a:xfrm>
            <a:off x="457200" y="1885950"/>
            <a:ext cx="53244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Succinct Statement of the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Succinct Statement of the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All from a “Market Perspective”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20F76-E0D5-4592-8AF2-4D747A270FF7}"/>
              </a:ext>
            </a:extLst>
          </p:cNvPr>
          <p:cNvSpPr txBox="1"/>
          <p:nvPr/>
        </p:nvSpPr>
        <p:spPr>
          <a:xfrm>
            <a:off x="8201025" y="2124075"/>
            <a:ext cx="31527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Problem – Solution - Napkin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D4518-652C-43A0-9C66-7B2A60C4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113954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E3E6E0-CA24-4E0E-B7DE-4731CF787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069" y="1107568"/>
            <a:ext cx="6229966" cy="5526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39FB1-F50F-490D-9A5D-9303B8C0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Problem/Solution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69580-C635-44D4-8E51-B4ECD1436E6F}"/>
              </a:ext>
            </a:extLst>
          </p:cNvPr>
          <p:cNvSpPr txBox="1"/>
          <p:nvPr/>
        </p:nvSpPr>
        <p:spPr>
          <a:xfrm>
            <a:off x="7782560" y="568960"/>
            <a:ext cx="364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Napkin Drawing</a:t>
            </a: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C057054D-AC5A-4027-89DA-3F224649C55E}"/>
              </a:ext>
            </a:extLst>
          </p:cNvPr>
          <p:cNvSpPr/>
          <p:nvPr/>
        </p:nvSpPr>
        <p:spPr>
          <a:xfrm rot="10800000">
            <a:off x="6849110" y="884178"/>
            <a:ext cx="857250" cy="7620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E08057-8A78-4201-A03B-E1BC7A6C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1608035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91F1-965C-4805-99C6-77773ACD4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Product:Market</a:t>
            </a:r>
            <a:r>
              <a:rPr lang="en-US" dirty="0"/>
              <a:t> Fit</a:t>
            </a:r>
            <a:br>
              <a:rPr lang="en-US" dirty="0"/>
            </a:br>
            <a:r>
              <a:rPr lang="en-US" sz="3600" dirty="0"/>
              <a:t>Market Opportunity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AEBBB-A930-4934-A980-7F4AB2202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06" y="1652147"/>
            <a:ext cx="5693954" cy="49822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85428-48D2-47FA-9B82-88F665F9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36222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1581B-B7B5-4D96-A919-DDEF6D822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40" y="421640"/>
            <a:ext cx="6436360" cy="6436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D91F1-965C-4805-99C6-77773ACD4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Product:Market</a:t>
            </a:r>
            <a:r>
              <a:rPr lang="en-US" dirty="0"/>
              <a:t> Fit</a:t>
            </a:r>
            <a:br>
              <a:rPr lang="en-US" dirty="0"/>
            </a:br>
            <a:r>
              <a:rPr lang="en-US" sz="3600" dirty="0"/>
              <a:t>Market Segmentation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4A1D4-1486-48C7-876C-1BAB5689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207707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21C65-9C7B-4A3D-8C63-8A846525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03199"/>
            <a:ext cx="10515600" cy="1325563"/>
          </a:xfrm>
        </p:spPr>
        <p:txBody>
          <a:bodyPr/>
          <a:lstStyle/>
          <a:p>
            <a:r>
              <a:rPr lang="en-US" dirty="0"/>
              <a:t>Size of Opportunity/Market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A27A8E-7D77-4D40-B2FE-74FDF81CB4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9724041"/>
              </p:ext>
            </p:extLst>
          </p:nvPr>
        </p:nvGraphicFramePr>
        <p:xfrm>
          <a:off x="5235575" y="1248718"/>
          <a:ext cx="7302500" cy="505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3894F7D-BD96-414A-86E4-65F595C3CFDB}"/>
              </a:ext>
            </a:extLst>
          </p:cNvPr>
          <p:cNvSpPr txBox="1"/>
          <p:nvPr/>
        </p:nvSpPr>
        <p:spPr>
          <a:xfrm>
            <a:off x="1549400" y="1601259"/>
            <a:ext cx="368617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With a summary of pertinent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basis of this analysis resides in your “Vault”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03843-33B8-47B4-BB0E-18BC1C1FC289}"/>
              </a:ext>
            </a:extLst>
          </p:cNvPr>
          <p:cNvSpPr txBox="1"/>
          <p:nvPr/>
        </p:nvSpPr>
        <p:spPr>
          <a:xfrm>
            <a:off x="133350" y="4314581"/>
            <a:ext cx="7135919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TAM – Total Addressable Market</a:t>
            </a:r>
          </a:p>
          <a:p>
            <a:r>
              <a:rPr lang="en-US" sz="3000" dirty="0"/>
              <a:t>SAM – Serviceable Addressable Market</a:t>
            </a:r>
          </a:p>
          <a:p>
            <a:r>
              <a:rPr lang="en-US" sz="3000" dirty="0"/>
              <a:t>SOM – Serviceable Obtainable Market</a:t>
            </a:r>
          </a:p>
          <a:p>
            <a:r>
              <a:rPr lang="en-US" sz="3000" dirty="0"/>
              <a:t>LAM – Launch Addressable Market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B21B5-3C07-4FC0-9A88-6C6436B0DF7B}"/>
              </a:ext>
            </a:extLst>
          </p:cNvPr>
          <p:cNvSpPr txBox="1"/>
          <p:nvPr/>
        </p:nvSpPr>
        <p:spPr>
          <a:xfrm>
            <a:off x="8058150" y="953646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Include CAGR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0CE855-6412-4A24-8D12-B6E8EFAF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3810568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287B-684D-42F7-AAE3-C3BC80DD8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Pathway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BC534-ABC4-4573-A564-F9932B18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360" y="1790820"/>
            <a:ext cx="5725160" cy="4293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DF7FA6-FC67-4DE8-9569-2414D066F3DD}"/>
              </a:ext>
            </a:extLst>
          </p:cNvPr>
          <p:cNvSpPr txBox="1"/>
          <p:nvPr/>
        </p:nvSpPr>
        <p:spPr>
          <a:xfrm>
            <a:off x="838200" y="1790820"/>
            <a:ext cx="4455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Succinct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Brief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5D843-D46A-4369-9982-D46030804211}"/>
              </a:ext>
            </a:extLst>
          </p:cNvPr>
          <p:cNvSpPr txBox="1"/>
          <p:nvPr/>
        </p:nvSpPr>
        <p:spPr>
          <a:xfrm>
            <a:off x="838200" y="3736280"/>
            <a:ext cx="4455160" cy="25545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Only if Applicable, for example…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FDA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USDA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CE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7063A04-E96A-45D1-9C00-A2F01E840AC9}"/>
              </a:ext>
            </a:extLst>
          </p:cNvPr>
          <p:cNvSpPr/>
          <p:nvPr/>
        </p:nvSpPr>
        <p:spPr>
          <a:xfrm>
            <a:off x="8900160" y="1027906"/>
            <a:ext cx="1645920" cy="587534"/>
          </a:xfrm>
          <a:prstGeom prst="cloudCallout">
            <a:avLst>
              <a:gd name="adj1" fmla="val -59105"/>
              <a:gd name="adj2" fmla="val 84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Sample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53BB9B-1409-4581-96A4-521BE624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1845121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8099-FAC1-43CE-B712-03C5012C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DC3D9-9AD6-4FD0-AAF0-2CBC6A30D774}"/>
              </a:ext>
            </a:extLst>
          </p:cNvPr>
          <p:cNvSpPr/>
          <p:nvPr/>
        </p:nvSpPr>
        <p:spPr>
          <a:xfrm>
            <a:off x="365760" y="1881168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Your Best Chance to Explain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dirty="0"/>
              <a:t>Economies of the Innovation</a:t>
            </a:r>
          </a:p>
          <a:p>
            <a:endParaRPr lang="en-US" sz="3200" dirty="0"/>
          </a:p>
          <a:p>
            <a:r>
              <a:rPr lang="en-US" sz="3000" dirty="0"/>
              <a:t>And How That Impacts Things Like</a:t>
            </a:r>
          </a:p>
          <a:p>
            <a:r>
              <a:rPr lang="en-US" sz="3000" dirty="0"/>
              <a:t>	</a:t>
            </a:r>
          </a:p>
          <a:p>
            <a:r>
              <a:rPr lang="en-US" sz="3000" dirty="0"/>
              <a:t>		COGS</a:t>
            </a:r>
          </a:p>
          <a:p>
            <a:r>
              <a:rPr lang="en-US" sz="3000" dirty="0"/>
              <a:t>		Margin</a:t>
            </a:r>
          </a:p>
          <a:p>
            <a:r>
              <a:rPr lang="en-US" sz="3000" dirty="0"/>
              <a:t>		GS &amp; A</a:t>
            </a:r>
          </a:p>
          <a:p>
            <a:r>
              <a:rPr lang="en-US" sz="3000" dirty="0"/>
              <a:t>	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E65C5D2D-5DF5-409C-BFAD-9382AA2E2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65" y="2360920"/>
            <a:ext cx="5747795" cy="361029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DDEC4-1D88-469E-AEE6-29C8A95E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WKI-wendykennedy.com inc. This material cannot be copied or distributed without the prior written consent of WKI.</a:t>
            </a:r>
          </a:p>
        </p:txBody>
      </p:sp>
    </p:spTree>
    <p:extLst>
      <p:ext uri="{BB962C8B-B14F-4D97-AF65-F5344CB8AC3E}">
        <p14:creationId xmlns:p14="http://schemas.microsoft.com/office/powerpoint/2010/main" val="3394430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885</Words>
  <Application>Microsoft Office PowerPoint</Application>
  <PresentationFormat>Widescreen</PresentationFormat>
  <Paragraphs>135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Worksheet</vt:lpstr>
      <vt:lpstr>Investor Pitch Template</vt:lpstr>
      <vt:lpstr>Title Slide   Company Name Company Logo</vt:lpstr>
      <vt:lpstr>Problem/Solution</vt:lpstr>
      <vt:lpstr>Problem/Solution</vt:lpstr>
      <vt:lpstr>Product:Market Fit Market Opportunity Map</vt:lpstr>
      <vt:lpstr>Product:Market Fit Market Segmentation</vt:lpstr>
      <vt:lpstr>Size of Opportunity/Market</vt:lpstr>
      <vt:lpstr>Regulatory Pathway</vt:lpstr>
      <vt:lpstr>Business Model</vt:lpstr>
      <vt:lpstr>Go To Market Plan – Channel Management</vt:lpstr>
      <vt:lpstr>Go To Market Plan – Customer Acquisition</vt:lpstr>
      <vt:lpstr>The Competitive Landscape Your Edge</vt:lpstr>
      <vt:lpstr>The Competitive Landscape Matrix Style</vt:lpstr>
      <vt:lpstr>The Competitive Landscape Matrix Style</vt:lpstr>
      <vt:lpstr>Milestones and Progress</vt:lpstr>
      <vt:lpstr>Intellectual Property/Proprietary Aspects</vt:lpstr>
      <vt:lpstr>Cap Table</vt:lpstr>
      <vt:lpstr>Financials  Historical</vt:lpstr>
      <vt:lpstr>Financials – Projected Preferably Graphed</vt:lpstr>
      <vt:lpstr>Financials – Projected Detailed Backup</vt:lpstr>
      <vt:lpstr>Exit Strategy</vt:lpstr>
      <vt:lpstr>The Team</vt:lpstr>
      <vt:lpstr>The Ask</vt:lpstr>
      <vt:lpstr>Appendix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Investor Pitch Template</dc:title>
  <dc:creator>John Hanak</dc:creator>
  <cp:lastModifiedBy>Denis Savoie</cp:lastModifiedBy>
  <cp:revision>3</cp:revision>
  <dcterms:created xsi:type="dcterms:W3CDTF">2020-06-23T11:43:05Z</dcterms:created>
  <dcterms:modified xsi:type="dcterms:W3CDTF">2020-11-19T18:32:43Z</dcterms:modified>
</cp:coreProperties>
</file>